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33"/>
  </p:notesMasterIdLst>
  <p:sldIdLst>
    <p:sldId id="256" r:id="rId2"/>
    <p:sldId id="257" r:id="rId3"/>
    <p:sldId id="296" r:id="rId4"/>
    <p:sldId id="276" r:id="rId5"/>
    <p:sldId id="295" r:id="rId6"/>
    <p:sldId id="293" r:id="rId7"/>
    <p:sldId id="272" r:id="rId8"/>
    <p:sldId id="273" r:id="rId9"/>
    <p:sldId id="275" r:id="rId10"/>
    <p:sldId id="274" r:id="rId11"/>
    <p:sldId id="278" r:id="rId12"/>
    <p:sldId id="281" r:id="rId13"/>
    <p:sldId id="280" r:id="rId14"/>
    <p:sldId id="282" r:id="rId15"/>
    <p:sldId id="283" r:id="rId16"/>
    <p:sldId id="284" r:id="rId17"/>
    <p:sldId id="279" r:id="rId18"/>
    <p:sldId id="298" r:id="rId19"/>
    <p:sldId id="300" r:id="rId20"/>
    <p:sldId id="299" r:id="rId21"/>
    <p:sldId id="287" r:id="rId22"/>
    <p:sldId id="301" r:id="rId23"/>
    <p:sldId id="302" r:id="rId24"/>
    <p:sldId id="303" r:id="rId25"/>
    <p:sldId id="304" r:id="rId26"/>
    <p:sldId id="277" r:id="rId27"/>
    <p:sldId id="291" r:id="rId28"/>
    <p:sldId id="292" r:id="rId29"/>
    <p:sldId id="297"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A7B31F-BBC8-4E2E-9389-CECD8C8BCFB7}">
          <p14:sldIdLst>
            <p14:sldId id="256"/>
            <p14:sldId id="257"/>
            <p14:sldId id="296"/>
            <p14:sldId id="276"/>
            <p14:sldId id="295"/>
            <p14:sldId id="293"/>
            <p14:sldId id="272"/>
            <p14:sldId id="273"/>
            <p14:sldId id="275"/>
            <p14:sldId id="274"/>
            <p14:sldId id="278"/>
            <p14:sldId id="281"/>
            <p14:sldId id="280"/>
            <p14:sldId id="282"/>
            <p14:sldId id="283"/>
            <p14:sldId id="284"/>
            <p14:sldId id="279"/>
            <p14:sldId id="298"/>
            <p14:sldId id="300"/>
            <p14:sldId id="299"/>
            <p14:sldId id="287"/>
            <p14:sldId id="301"/>
            <p14:sldId id="302"/>
            <p14:sldId id="303"/>
            <p14:sldId id="304"/>
            <p14:sldId id="277"/>
            <p14:sldId id="291"/>
            <p14:sldId id="292"/>
            <p14:sldId id="297"/>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01513"/>
    <a:srgbClr val="BABE06"/>
    <a:srgbClr val="B85A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EA7BB-4FCD-4B38-B69F-C35874F04419}" v="11" dt="2024-07-03T18:34:21.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62DB9-67B6-4E6B-9C5E-7D2936BDB745}" type="datetimeFigureOut">
              <a:rPr lang="en-US" smtClean="0"/>
              <a:t>7/3/2024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4867C-3D9B-4B2B-8520-EC01DA9646BD}" type="slidenum">
              <a:rPr lang="en-US" smtClean="0"/>
              <a:t>‹#›</a:t>
            </a:fld>
            <a:endParaRPr lang="en-US"/>
          </a:p>
        </p:txBody>
      </p:sp>
    </p:spTree>
    <p:extLst>
      <p:ext uri="{BB962C8B-B14F-4D97-AF65-F5344CB8AC3E}">
        <p14:creationId xmlns:p14="http://schemas.microsoft.com/office/powerpoint/2010/main" val="241019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4867C-3D9B-4B2B-8520-EC01DA9646BD}" type="slidenum">
              <a:rPr lang="en-US" smtClean="0"/>
              <a:t>14</a:t>
            </a:fld>
            <a:endParaRPr lang="en-US"/>
          </a:p>
        </p:txBody>
      </p:sp>
    </p:spTree>
    <p:extLst>
      <p:ext uri="{BB962C8B-B14F-4D97-AF65-F5344CB8AC3E}">
        <p14:creationId xmlns:p14="http://schemas.microsoft.com/office/powerpoint/2010/main" val="381024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4867C-3D9B-4B2B-8520-EC01DA9646BD}" type="slidenum">
              <a:rPr lang="en-US" smtClean="0"/>
              <a:t>18</a:t>
            </a:fld>
            <a:endParaRPr lang="en-US"/>
          </a:p>
        </p:txBody>
      </p:sp>
    </p:spTree>
    <p:extLst>
      <p:ext uri="{BB962C8B-B14F-4D97-AF65-F5344CB8AC3E}">
        <p14:creationId xmlns:p14="http://schemas.microsoft.com/office/powerpoint/2010/main" val="385349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B4867C-3D9B-4B2B-8520-EC01DA9646BD}" type="slidenum">
              <a:rPr lang="en-US" smtClean="0"/>
              <a:t>20</a:t>
            </a:fld>
            <a:endParaRPr lang="en-US"/>
          </a:p>
        </p:txBody>
      </p:sp>
    </p:spTree>
    <p:extLst>
      <p:ext uri="{BB962C8B-B14F-4D97-AF65-F5344CB8AC3E}">
        <p14:creationId xmlns:p14="http://schemas.microsoft.com/office/powerpoint/2010/main" val="388632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56518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5D0BCD-4D93-45A9-99E1-1EE6B1C19F50}" type="datetimeFigureOut">
              <a:rPr lang="en-US" smtClean="0"/>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418066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241430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322173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1460520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1655859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134312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3030637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273403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1846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419959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5D0BCD-4D93-45A9-99E1-1EE6B1C19F50}" type="datetimeFigureOut">
              <a:rPr lang="en-US" smtClean="0"/>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346282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5D0BCD-4D93-45A9-99E1-1EE6B1C19F50}" type="datetimeFigureOut">
              <a:rPr lang="en-US" smtClean="0"/>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271688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355392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210568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75D0BCD-4D93-45A9-99E1-1EE6B1C19F50}" type="datetimeFigureOut">
              <a:rPr lang="en-US" smtClean="0"/>
              <a:t>7/3/2024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205464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5D0BCD-4D93-45A9-99E1-1EE6B1C19F50}" type="datetimeFigureOut">
              <a:rPr lang="en-US" smtClean="0"/>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C43EB6-77EC-41AD-9E34-9B2C4A2C82D1}" type="slidenum">
              <a:rPr lang="en-US" smtClean="0"/>
              <a:t>‹#›</a:t>
            </a:fld>
            <a:endParaRPr lang="en-US"/>
          </a:p>
        </p:txBody>
      </p:sp>
    </p:spTree>
    <p:extLst>
      <p:ext uri="{BB962C8B-B14F-4D97-AF65-F5344CB8AC3E}">
        <p14:creationId xmlns:p14="http://schemas.microsoft.com/office/powerpoint/2010/main" val="39200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75D0BCD-4D93-45A9-99E1-1EE6B1C19F50}" type="datetimeFigureOut">
              <a:rPr lang="en-US" smtClean="0"/>
              <a:t>7/3/2024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2C43EB6-77EC-41AD-9E34-9B2C4A2C82D1}" type="slidenum">
              <a:rPr lang="en-US" smtClean="0"/>
              <a:t>‹#›</a:t>
            </a:fld>
            <a:endParaRPr lang="en-US"/>
          </a:p>
        </p:txBody>
      </p:sp>
    </p:spTree>
    <p:extLst>
      <p:ext uri="{BB962C8B-B14F-4D97-AF65-F5344CB8AC3E}">
        <p14:creationId xmlns:p14="http://schemas.microsoft.com/office/powerpoint/2010/main" val="2105431764"/>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doi.org/10.54224/30266" TargetMode="External"/><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7D0D-662C-32EF-C312-F1A5D6F0E407}"/>
              </a:ext>
            </a:extLst>
          </p:cNvPr>
          <p:cNvSpPr>
            <a:spLocks noGrp="1"/>
          </p:cNvSpPr>
          <p:nvPr>
            <p:ph type="ctrTitle"/>
          </p:nvPr>
        </p:nvSpPr>
        <p:spPr/>
        <p:txBody>
          <a:bodyPr/>
          <a:lstStyle/>
          <a:p>
            <a:r>
              <a:rPr lang="en-US"/>
              <a:t>Triangulating Consciousness</a:t>
            </a:r>
          </a:p>
        </p:txBody>
      </p:sp>
      <p:sp>
        <p:nvSpPr>
          <p:cNvPr id="3" name="Subtitle 2">
            <a:extLst>
              <a:ext uri="{FF2B5EF4-FFF2-40B4-BE49-F238E27FC236}">
                <a16:creationId xmlns:a16="http://schemas.microsoft.com/office/drawing/2014/main" id="{78E9E366-E52B-4FDC-1D04-B363D8C63DF0}"/>
              </a:ext>
            </a:extLst>
          </p:cNvPr>
          <p:cNvSpPr>
            <a:spLocks noGrp="1"/>
          </p:cNvSpPr>
          <p:nvPr>
            <p:ph type="subTitle" idx="1"/>
          </p:nvPr>
        </p:nvSpPr>
        <p:spPr>
          <a:xfrm>
            <a:off x="1154955" y="4790257"/>
            <a:ext cx="8825658" cy="861420"/>
          </a:xfrm>
        </p:spPr>
        <p:txBody>
          <a:bodyPr/>
          <a:lstStyle/>
          <a:p>
            <a:r>
              <a:rPr lang="en-US"/>
              <a:t>pitfalls and Feedback</a:t>
            </a:r>
          </a:p>
          <a:p>
            <a:r>
              <a:rPr lang="en-US"/>
              <a:t>											Ugo Bruzadin Nunes, PhD</a:t>
            </a:r>
          </a:p>
        </p:txBody>
      </p:sp>
    </p:spTree>
    <p:extLst>
      <p:ext uri="{BB962C8B-B14F-4D97-AF65-F5344CB8AC3E}">
        <p14:creationId xmlns:p14="http://schemas.microsoft.com/office/powerpoint/2010/main" val="111237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3307-2AF3-3157-80BC-0A5B8C993E2B}"/>
              </a:ext>
            </a:extLst>
          </p:cNvPr>
          <p:cNvSpPr>
            <a:spLocks noGrp="1"/>
          </p:cNvSpPr>
          <p:nvPr>
            <p:ph type="title"/>
          </p:nvPr>
        </p:nvSpPr>
        <p:spPr>
          <a:xfrm>
            <a:off x="645130" y="429858"/>
            <a:ext cx="9404723" cy="1400530"/>
          </a:xfrm>
        </p:spPr>
        <p:txBody>
          <a:bodyPr/>
          <a:lstStyle/>
          <a:p>
            <a:pPr algn="ctr"/>
            <a:r>
              <a:rPr lang="en-US" b="1"/>
              <a:t>Dichoptic Color Fusion</a:t>
            </a:r>
          </a:p>
        </p:txBody>
      </p:sp>
      <p:pic>
        <p:nvPicPr>
          <p:cNvPr id="4" name="Picture 3">
            <a:extLst>
              <a:ext uri="{FF2B5EF4-FFF2-40B4-BE49-F238E27FC236}">
                <a16:creationId xmlns:a16="http://schemas.microsoft.com/office/drawing/2014/main" id="{0777AE88-D504-0C9F-3C86-4420B64DAEE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805592" y="1430666"/>
            <a:ext cx="5585261" cy="343273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6624107-2AF2-85EB-5CB2-ED6DA1A8211C}"/>
              </a:ext>
            </a:extLst>
          </p:cNvPr>
          <p:cNvSpPr txBox="1"/>
          <p:nvPr/>
        </p:nvSpPr>
        <p:spPr>
          <a:xfrm>
            <a:off x="610697" y="4994457"/>
            <a:ext cx="5975049" cy="1384995"/>
          </a:xfrm>
          <a:prstGeom prst="rect">
            <a:avLst/>
          </a:prstGeom>
          <a:noFill/>
        </p:spPr>
        <p:txBody>
          <a:bodyPr wrap="square">
            <a:spAutoFit/>
          </a:bodyPr>
          <a:lstStyle/>
          <a:p>
            <a:pPr marL="0" marR="0" indent="457200">
              <a:spcBef>
                <a:spcPts val="600"/>
              </a:spcBef>
              <a:spcAft>
                <a:spcPts val="0"/>
              </a:spcAft>
            </a:pPr>
            <a:r>
              <a:rPr lang="en-US" sz="1200" i="1">
                <a:effectLst/>
                <a:latin typeface="Palatino Linotype" panose="02040502050505030304" pitchFamily="18" charset="0"/>
                <a:ea typeface="Times New Roman" panose="02020603050405020304" pitchFamily="18" charset="0"/>
                <a:cs typeface="Times New Roman" panose="02020603050405020304" pitchFamily="18" charset="0"/>
              </a:rPr>
              <a:t>Examples of stimuli and the different trial types in the dichoptic color fusion experiment. </a:t>
            </a:r>
            <a:r>
              <a:rPr lang="en-US" sz="1200" i="1">
                <a:effectLst/>
                <a:latin typeface="Palatino Linotype" panose="02040502050505030304" pitchFamily="18" charset="0"/>
                <a:ea typeface="Cambria" panose="02040503050406030204" pitchFamily="18" charset="0"/>
                <a:cs typeface="Arial" panose="020B0604020202020204" pitchFamily="34" charset="0"/>
              </a:rPr>
              <a:t>Face and house stimuli (or blank control stimuli) will be presented for 100ms in the same color configuration to both eyes (top panel: visible condition) or in opposite color configurations to the left and right eye (bottom panel: invisible condition). On 15% of the trials, a small blue disk (not shown here) will be presented at a random location on the same area of the screen as the critical stimuli, serving as the task-relevant target, while the faces and houses will remain task-irrelevant.</a:t>
            </a:r>
            <a:endParaRPr lang="en-US" sz="1200">
              <a:effectLst/>
              <a:latin typeface="Palatino Linotype" panose="02040502050505030304" pitchFamily="18" charset="0"/>
              <a:ea typeface="Cambria" panose="02040503050406030204" pitchFamily="18" charset="0"/>
              <a:cs typeface="Arial" panose="020B0604020202020204" pitchFamily="34" charset="0"/>
            </a:endParaRPr>
          </a:p>
        </p:txBody>
      </p:sp>
      <p:sp>
        <p:nvSpPr>
          <p:cNvPr id="7" name="Content Placeholder 2">
            <a:extLst>
              <a:ext uri="{FF2B5EF4-FFF2-40B4-BE49-F238E27FC236}">
                <a16:creationId xmlns:a16="http://schemas.microsoft.com/office/drawing/2014/main" id="{32CFC8B2-ECD7-7FFD-9DE9-0783E9375E08}"/>
              </a:ext>
            </a:extLst>
          </p:cNvPr>
          <p:cNvSpPr txBox="1">
            <a:spLocks/>
          </p:cNvSpPr>
          <p:nvPr/>
        </p:nvSpPr>
        <p:spPr>
          <a:xfrm>
            <a:off x="7240424" y="1668575"/>
            <a:ext cx="4199698"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Main task: in 15% of the trials, participants are instructed to click whether there is a blue circle in the screen.</a:t>
            </a:r>
          </a:p>
          <a:p>
            <a:r>
              <a:rPr lang="en-US"/>
              <a:t>Conditions:</a:t>
            </a:r>
          </a:p>
          <a:p>
            <a:pPr lvl="1"/>
            <a:r>
              <a:rPr lang="en-US"/>
              <a:t>Congruent stimuli (visible)</a:t>
            </a:r>
          </a:p>
          <a:p>
            <a:pPr lvl="1"/>
            <a:r>
              <a:rPr lang="en-US"/>
              <a:t>Inverse stimuli (invisible)</a:t>
            </a:r>
          </a:p>
          <a:p>
            <a:endParaRPr lang="en-US"/>
          </a:p>
          <a:p>
            <a:r>
              <a:rPr lang="en-US"/>
              <a:t>Phase 1: No-report</a:t>
            </a:r>
          </a:p>
          <a:p>
            <a:r>
              <a:rPr lang="en-US"/>
              <a:t>Phase 2: Report</a:t>
            </a:r>
          </a:p>
        </p:txBody>
      </p:sp>
    </p:spTree>
    <p:extLst>
      <p:ext uri="{BB962C8B-B14F-4D97-AF65-F5344CB8AC3E}">
        <p14:creationId xmlns:p14="http://schemas.microsoft.com/office/powerpoint/2010/main" val="13456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FDAE-32B7-DA25-5B2D-F4850FF324C0}"/>
              </a:ext>
            </a:extLst>
          </p:cNvPr>
          <p:cNvSpPr>
            <a:spLocks noGrp="1"/>
          </p:cNvSpPr>
          <p:nvPr>
            <p:ph type="title"/>
          </p:nvPr>
        </p:nvSpPr>
        <p:spPr/>
        <p:txBody>
          <a:bodyPr/>
          <a:lstStyle/>
          <a:p>
            <a:r>
              <a:rPr lang="en-US" b="1"/>
              <a:t>Proposed analysis</a:t>
            </a:r>
          </a:p>
        </p:txBody>
      </p:sp>
      <p:sp>
        <p:nvSpPr>
          <p:cNvPr id="3" name="Content Placeholder 2">
            <a:extLst>
              <a:ext uri="{FF2B5EF4-FFF2-40B4-BE49-F238E27FC236}">
                <a16:creationId xmlns:a16="http://schemas.microsoft.com/office/drawing/2014/main" id="{66CBB5CF-7535-CA70-5D3A-2F5666510BF3}"/>
              </a:ext>
            </a:extLst>
          </p:cNvPr>
          <p:cNvSpPr>
            <a:spLocks noGrp="1"/>
          </p:cNvSpPr>
          <p:nvPr>
            <p:ph idx="1"/>
          </p:nvPr>
        </p:nvSpPr>
        <p:spPr/>
        <p:txBody>
          <a:bodyPr/>
          <a:lstStyle/>
          <a:p>
            <a:r>
              <a:rPr lang="en-US" b="1"/>
              <a:t>Time Decoding + Temporal Generalization</a:t>
            </a:r>
          </a:p>
          <a:p>
            <a:r>
              <a:rPr lang="en-US"/>
              <a:t>Time-frequency Analysis</a:t>
            </a:r>
          </a:p>
          <a:p>
            <a:r>
              <a:rPr lang="en-US" i="1"/>
              <a:t>Deep learning</a:t>
            </a:r>
          </a:p>
          <a:p>
            <a:r>
              <a:rPr lang="en-US" i="1"/>
              <a:t>Compound Analysis of other potential NCCs</a:t>
            </a:r>
          </a:p>
          <a:p>
            <a:endParaRPr lang="en-US" i="1"/>
          </a:p>
        </p:txBody>
      </p:sp>
    </p:spTree>
    <p:extLst>
      <p:ext uri="{BB962C8B-B14F-4D97-AF65-F5344CB8AC3E}">
        <p14:creationId xmlns:p14="http://schemas.microsoft.com/office/powerpoint/2010/main" val="4193514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7A9A5-B41A-ED94-A921-37778EFFB891}"/>
              </a:ext>
            </a:extLst>
          </p:cNvPr>
          <p:cNvSpPr>
            <a:spLocks noGrp="1"/>
          </p:cNvSpPr>
          <p:nvPr>
            <p:ph type="title"/>
          </p:nvPr>
        </p:nvSpPr>
        <p:spPr/>
        <p:txBody>
          <a:bodyPr/>
          <a:lstStyle/>
          <a:p>
            <a:r>
              <a:rPr lang="en-US" b="1"/>
              <a:t>The Pipeline</a:t>
            </a:r>
          </a:p>
        </p:txBody>
      </p:sp>
      <p:sp>
        <p:nvSpPr>
          <p:cNvPr id="3" name="Content Placeholder 2">
            <a:extLst>
              <a:ext uri="{FF2B5EF4-FFF2-40B4-BE49-F238E27FC236}">
                <a16:creationId xmlns:a16="http://schemas.microsoft.com/office/drawing/2014/main" id="{AAA76A62-1C57-B4BF-CF51-C80FE5C32C04}"/>
              </a:ext>
            </a:extLst>
          </p:cNvPr>
          <p:cNvSpPr>
            <a:spLocks noGrp="1"/>
          </p:cNvSpPr>
          <p:nvPr>
            <p:ph idx="1"/>
          </p:nvPr>
        </p:nvSpPr>
        <p:spPr>
          <a:xfrm>
            <a:off x="646111" y="1655128"/>
            <a:ext cx="8086408" cy="4471352"/>
          </a:xfrm>
        </p:spPr>
        <p:txBody>
          <a:bodyPr>
            <a:normAutofit fontScale="92500" lnSpcReduction="10000"/>
          </a:bodyPr>
          <a:lstStyle/>
          <a:p>
            <a:r>
              <a:rPr lang="en-US" b="1"/>
              <a:t>MATLAB:</a:t>
            </a:r>
          </a:p>
          <a:p>
            <a:pPr lvl="1"/>
            <a:r>
              <a:rPr lang="en-US"/>
              <a:t>Preprocess the data following pre-determined protocol</a:t>
            </a:r>
          </a:p>
          <a:p>
            <a:pPr lvl="1"/>
            <a:r>
              <a:rPr lang="en-US"/>
              <a:t>Split the data train and test parts (for </a:t>
            </a:r>
            <a:r>
              <a:rPr lang="en-US" err="1"/>
              <a:t>kfold</a:t>
            </a:r>
            <a:r>
              <a:rPr lang="en-US"/>
              <a:t> cross-validation, 5 parts)</a:t>
            </a:r>
          </a:p>
          <a:p>
            <a:pPr lvl="1"/>
            <a:r>
              <a:rPr lang="en-US" b="1"/>
              <a:t>Subtract the mask from Backwards Masking</a:t>
            </a:r>
          </a:p>
          <a:p>
            <a:pPr lvl="1"/>
            <a:r>
              <a:rPr lang="en-US"/>
              <a:t>Extract/Export epochs</a:t>
            </a:r>
          </a:p>
          <a:p>
            <a:r>
              <a:rPr lang="en-US" b="1"/>
              <a:t>Python:</a:t>
            </a:r>
          </a:p>
          <a:p>
            <a:pPr lvl="1"/>
            <a:r>
              <a:rPr lang="en-US"/>
              <a:t>Import and organize the data cube and ID arrays for experiment, phase, stimuli, test/train. </a:t>
            </a:r>
          </a:p>
          <a:p>
            <a:pPr lvl="1"/>
            <a:r>
              <a:rPr lang="en-US"/>
              <a:t>Created a structured way to train and test different sets of the data</a:t>
            </a:r>
          </a:p>
          <a:p>
            <a:pPr lvl="1"/>
            <a:r>
              <a:rPr lang="en-US"/>
              <a:t>Created the time-sliding window script that allows to run any ML or NN, an any given window sizes, step sizes, and any data manipulation necessary, training and testing at all windows</a:t>
            </a:r>
          </a:p>
          <a:p>
            <a:pPr lvl="1"/>
            <a:r>
              <a:rPr lang="en-US"/>
              <a:t>Save outputs and print results</a:t>
            </a:r>
          </a:p>
          <a:p>
            <a:pPr lvl="1"/>
            <a:endParaRPr lang="en-US"/>
          </a:p>
          <a:p>
            <a:pPr lvl="1"/>
            <a:endParaRPr lang="en-US"/>
          </a:p>
        </p:txBody>
      </p:sp>
      <p:sp>
        <p:nvSpPr>
          <p:cNvPr id="4" name="Cube 3">
            <a:extLst>
              <a:ext uri="{FF2B5EF4-FFF2-40B4-BE49-F238E27FC236}">
                <a16:creationId xmlns:a16="http://schemas.microsoft.com/office/drawing/2014/main" id="{E7785250-85DF-CE3C-1E5D-462F6C857540}"/>
              </a:ext>
            </a:extLst>
          </p:cNvPr>
          <p:cNvSpPr/>
          <p:nvPr/>
        </p:nvSpPr>
        <p:spPr>
          <a:xfrm rot="1861837">
            <a:off x="9770091" y="1544240"/>
            <a:ext cx="1092553" cy="107442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a:t>
            </a:r>
          </a:p>
        </p:txBody>
      </p:sp>
      <p:pic>
        <p:nvPicPr>
          <p:cNvPr id="1026" name="Picture 2" descr="3D Measurement – Just How Big is a Super Mario Pipe?">
            <a:extLst>
              <a:ext uri="{FF2B5EF4-FFF2-40B4-BE49-F238E27FC236}">
                <a16:creationId xmlns:a16="http://schemas.microsoft.com/office/drawing/2014/main" id="{D28ED1D0-0FB2-9034-9F64-DECCEB9D31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00" b="90000" l="10000" r="90000">
                        <a14:foregroundMark x1="41333" y1="9667" x2="41333" y2="9667"/>
                        <a14:foregroundMark x1="45333" y1="9000" x2="45333" y2="9000"/>
                      </a14:backgroundRemoval>
                    </a14:imgEffect>
                  </a14:imgLayer>
                </a14:imgProps>
              </a:ext>
              <a:ext uri="{28A0092B-C50C-407E-A947-70E740481C1C}">
                <a14:useLocalDpi xmlns:a14="http://schemas.microsoft.com/office/drawing/2010/main" val="0"/>
              </a:ext>
            </a:extLst>
          </a:blip>
          <a:srcRect/>
          <a:stretch>
            <a:fillRect/>
          </a:stretch>
        </p:blipFill>
        <p:spPr bwMode="auto">
          <a:xfrm>
            <a:off x="9146696" y="2281432"/>
            <a:ext cx="233934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3D Measurement – Just How Big is a Super Mario Pipe?">
            <a:extLst>
              <a:ext uri="{FF2B5EF4-FFF2-40B4-BE49-F238E27FC236}">
                <a16:creationId xmlns:a16="http://schemas.microsoft.com/office/drawing/2014/main" id="{1E17DB12-3889-B539-31CD-72BC790070E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00" b="90000" l="10000" r="90000">
                        <a14:foregroundMark x1="41333" y1="9667" x2="41333" y2="9667"/>
                        <a14:foregroundMark x1="45333" y1="9000" x2="45333" y2="9000"/>
                      </a14:backgroundRemoval>
                    </a14:imgEffect>
                  </a14:imgLayer>
                </a14:imgProps>
              </a:ext>
              <a:ext uri="{28A0092B-C50C-407E-A947-70E740481C1C}">
                <a14:useLocalDpi xmlns:a14="http://schemas.microsoft.com/office/drawing/2010/main" val="0"/>
              </a:ext>
            </a:extLst>
          </a:blip>
          <a:srcRect l="2559" t="37355" r="-2559" b="-37355"/>
          <a:stretch/>
        </p:blipFill>
        <p:spPr bwMode="auto">
          <a:xfrm>
            <a:off x="9206547" y="4393019"/>
            <a:ext cx="233934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D Measurement – Just How Big is a Super Mario Pipe?">
            <a:extLst>
              <a:ext uri="{FF2B5EF4-FFF2-40B4-BE49-F238E27FC236}">
                <a16:creationId xmlns:a16="http://schemas.microsoft.com/office/drawing/2014/main" id="{6A71CA28-3B5B-E716-F511-DD27B001DCE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000" b="90000" l="10000" r="90000">
                        <a14:foregroundMark x1="41333" y1="9667" x2="41333" y2="9667"/>
                        <a14:foregroundMark x1="45333" y1="9000" x2="45333" y2="9000"/>
                      </a14:backgroundRemoval>
                    </a14:imgEffect>
                  </a14:imgLayer>
                </a14:imgProps>
              </a:ext>
              <a:ext uri="{28A0092B-C50C-407E-A947-70E740481C1C}">
                <a14:useLocalDpi xmlns:a14="http://schemas.microsoft.com/office/drawing/2010/main" val="0"/>
              </a:ext>
            </a:extLst>
          </a:blip>
          <a:srcRect l="2559" t="37355" r="-2559" b="-37355"/>
          <a:stretch/>
        </p:blipFill>
        <p:spPr bwMode="auto">
          <a:xfrm>
            <a:off x="9206547" y="5337810"/>
            <a:ext cx="2339341"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8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47D9-00E7-F826-E0D8-13BDDED458BE}"/>
              </a:ext>
            </a:extLst>
          </p:cNvPr>
          <p:cNvSpPr>
            <a:spLocks noGrp="1"/>
          </p:cNvSpPr>
          <p:nvPr>
            <p:ph type="title"/>
          </p:nvPr>
        </p:nvSpPr>
        <p:spPr/>
        <p:txBody>
          <a:bodyPr/>
          <a:lstStyle/>
          <a:p>
            <a:r>
              <a:rPr lang="en-US" b="1"/>
              <a:t>Time-Decoding</a:t>
            </a:r>
          </a:p>
        </p:txBody>
      </p:sp>
      <p:sp>
        <p:nvSpPr>
          <p:cNvPr id="3" name="Content Placeholder 2">
            <a:extLst>
              <a:ext uri="{FF2B5EF4-FFF2-40B4-BE49-F238E27FC236}">
                <a16:creationId xmlns:a16="http://schemas.microsoft.com/office/drawing/2014/main" id="{23D5BB96-7DBC-0CC8-762F-6FA435CD9292}"/>
              </a:ext>
            </a:extLst>
          </p:cNvPr>
          <p:cNvSpPr>
            <a:spLocks noGrp="1"/>
          </p:cNvSpPr>
          <p:nvPr>
            <p:ph idx="1"/>
          </p:nvPr>
        </p:nvSpPr>
        <p:spPr>
          <a:xfrm>
            <a:off x="826220" y="1331259"/>
            <a:ext cx="10539559" cy="4929957"/>
          </a:xfrm>
        </p:spPr>
        <p:txBody>
          <a:bodyPr/>
          <a:lstStyle/>
          <a:p>
            <a:r>
              <a:rPr lang="en-US"/>
              <a:t>Because this is a data-driven experiment, a few files were separated to test and identify the best decoder and hyperparameters. </a:t>
            </a:r>
          </a:p>
          <a:p>
            <a:r>
              <a:rPr lang="en-US"/>
              <a:t>I created a pipeline to allow me to “quickly” test various ML algorithms and hyperparameters, analyze and plot the results.</a:t>
            </a:r>
          </a:p>
          <a:p>
            <a:endParaRPr lang="en-US"/>
          </a:p>
          <a:p>
            <a:r>
              <a:rPr lang="en-US"/>
              <a:t>Decoding: “Seen” vs “Unseen” </a:t>
            </a:r>
          </a:p>
          <a:p>
            <a:r>
              <a:rPr lang="en-US"/>
              <a:t>Combined faces and houses for analysis</a:t>
            </a:r>
          </a:p>
          <a:p>
            <a:r>
              <a:rPr lang="en-US"/>
              <a:t>Create 15-trial-average pseudo-trials</a:t>
            </a:r>
          </a:p>
          <a:p>
            <a:r>
              <a:rPr lang="en-US"/>
              <a:t>Sliding window (10ms steps, 40ms window)</a:t>
            </a:r>
          </a:p>
          <a:p>
            <a:r>
              <a:rPr lang="en-US"/>
              <a:t>Using ROC-AUC as a measure of accuracy</a:t>
            </a:r>
          </a:p>
          <a:p>
            <a:r>
              <a:rPr lang="en-US"/>
              <a:t>5-fold Cross-Validation</a:t>
            </a:r>
          </a:p>
          <a:p>
            <a:r>
              <a:rPr lang="en-US"/>
              <a:t>Avg. Bootstrapped C.I. for significance</a:t>
            </a:r>
          </a:p>
          <a:p>
            <a:endParaRPr lang="en-US"/>
          </a:p>
        </p:txBody>
      </p:sp>
      <p:sp>
        <p:nvSpPr>
          <p:cNvPr id="13" name="Cube 12">
            <a:extLst>
              <a:ext uri="{FF2B5EF4-FFF2-40B4-BE49-F238E27FC236}">
                <a16:creationId xmlns:a16="http://schemas.microsoft.com/office/drawing/2014/main" id="{3442FB18-C3BB-CCB7-EFA5-880B170462BD}"/>
              </a:ext>
            </a:extLst>
          </p:cNvPr>
          <p:cNvSpPr/>
          <p:nvPr/>
        </p:nvSpPr>
        <p:spPr>
          <a:xfrm>
            <a:off x="8769933" y="4203010"/>
            <a:ext cx="1849106" cy="1720239"/>
          </a:xfrm>
          <a:prstGeom prst="cube">
            <a:avLst>
              <a:gd name="adj" fmla="val 125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8266E32-72B6-0297-5CE8-2ECC3A6B214F}"/>
              </a:ext>
            </a:extLst>
          </p:cNvPr>
          <p:cNvSpPr txBox="1"/>
          <p:nvPr/>
        </p:nvSpPr>
        <p:spPr>
          <a:xfrm>
            <a:off x="7493177" y="5043508"/>
            <a:ext cx="1149674" cy="369332"/>
          </a:xfrm>
          <a:prstGeom prst="rect">
            <a:avLst/>
          </a:prstGeom>
          <a:noFill/>
        </p:spPr>
        <p:txBody>
          <a:bodyPr wrap="none" rtlCol="0">
            <a:spAutoFit/>
          </a:bodyPr>
          <a:lstStyle/>
          <a:p>
            <a:r>
              <a:rPr lang="en-US"/>
              <a:t>Channel</a:t>
            </a:r>
          </a:p>
        </p:txBody>
      </p:sp>
      <p:sp>
        <p:nvSpPr>
          <p:cNvPr id="15" name="TextBox 14">
            <a:extLst>
              <a:ext uri="{FF2B5EF4-FFF2-40B4-BE49-F238E27FC236}">
                <a16:creationId xmlns:a16="http://schemas.microsoft.com/office/drawing/2014/main" id="{FFB225AD-478A-CF24-49AC-6D22EB01C022}"/>
              </a:ext>
            </a:extLst>
          </p:cNvPr>
          <p:cNvSpPr txBox="1"/>
          <p:nvPr/>
        </p:nvSpPr>
        <p:spPr>
          <a:xfrm>
            <a:off x="9122932" y="6101196"/>
            <a:ext cx="696024" cy="369332"/>
          </a:xfrm>
          <a:prstGeom prst="rect">
            <a:avLst/>
          </a:prstGeom>
          <a:noFill/>
        </p:spPr>
        <p:txBody>
          <a:bodyPr wrap="none" rtlCol="0">
            <a:spAutoFit/>
          </a:bodyPr>
          <a:lstStyle/>
          <a:p>
            <a:r>
              <a:rPr lang="en-US"/>
              <a:t>Time</a:t>
            </a:r>
          </a:p>
        </p:txBody>
      </p:sp>
      <p:sp>
        <p:nvSpPr>
          <p:cNvPr id="16" name="TextBox 15">
            <a:extLst>
              <a:ext uri="{FF2B5EF4-FFF2-40B4-BE49-F238E27FC236}">
                <a16:creationId xmlns:a16="http://schemas.microsoft.com/office/drawing/2014/main" id="{B7F0A2B0-550F-D976-F44D-8664F6CAC412}"/>
              </a:ext>
            </a:extLst>
          </p:cNvPr>
          <p:cNvSpPr txBox="1"/>
          <p:nvPr/>
        </p:nvSpPr>
        <p:spPr>
          <a:xfrm rot="19868489">
            <a:off x="10477238" y="5746849"/>
            <a:ext cx="696024" cy="369332"/>
          </a:xfrm>
          <a:prstGeom prst="rect">
            <a:avLst/>
          </a:prstGeom>
          <a:noFill/>
        </p:spPr>
        <p:txBody>
          <a:bodyPr wrap="square" rtlCol="0">
            <a:spAutoFit/>
          </a:bodyPr>
          <a:lstStyle/>
          <a:p>
            <a:r>
              <a:rPr lang="en-US"/>
              <a:t>Trial</a:t>
            </a:r>
          </a:p>
        </p:txBody>
      </p:sp>
      <p:pic>
        <p:nvPicPr>
          <p:cNvPr id="17" name="Picture 16">
            <a:extLst>
              <a:ext uri="{FF2B5EF4-FFF2-40B4-BE49-F238E27FC236}">
                <a16:creationId xmlns:a16="http://schemas.microsoft.com/office/drawing/2014/main" id="{5A5416A4-43A5-E86B-09E4-DD5BBC57B5DF}"/>
              </a:ext>
            </a:extLst>
          </p:cNvPr>
          <p:cNvPicPr>
            <a:picLocks noChangeAspect="1"/>
          </p:cNvPicPr>
          <p:nvPr/>
        </p:nvPicPr>
        <p:blipFill rotWithShape="1">
          <a:blip r:embed="rId2">
            <a:alphaModFix amt="30000"/>
          </a:blip>
          <a:srcRect l="-19" t="51853" r="60989" b="27842"/>
          <a:stretch/>
        </p:blipFill>
        <p:spPr>
          <a:xfrm>
            <a:off x="8777076" y="4425029"/>
            <a:ext cx="1615490" cy="1484517"/>
          </a:xfrm>
          <a:prstGeom prst="rect">
            <a:avLst/>
          </a:prstGeom>
        </p:spPr>
      </p:pic>
    </p:spTree>
    <p:extLst>
      <p:ext uri="{BB962C8B-B14F-4D97-AF65-F5344CB8AC3E}">
        <p14:creationId xmlns:p14="http://schemas.microsoft.com/office/powerpoint/2010/main" val="206337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7C7-2933-DEBE-2483-546201594888}"/>
              </a:ext>
            </a:extLst>
          </p:cNvPr>
          <p:cNvSpPr>
            <a:spLocks noGrp="1"/>
          </p:cNvSpPr>
          <p:nvPr>
            <p:ph type="title"/>
          </p:nvPr>
        </p:nvSpPr>
        <p:spPr/>
        <p:txBody>
          <a:bodyPr/>
          <a:lstStyle/>
          <a:p>
            <a:r>
              <a:rPr lang="en-US" b="1"/>
              <a:t>Methodology progression</a:t>
            </a:r>
          </a:p>
        </p:txBody>
      </p:sp>
      <p:sp>
        <p:nvSpPr>
          <p:cNvPr id="3" name="Content Placeholder 2">
            <a:extLst>
              <a:ext uri="{FF2B5EF4-FFF2-40B4-BE49-F238E27FC236}">
                <a16:creationId xmlns:a16="http://schemas.microsoft.com/office/drawing/2014/main" id="{A2CAFFE4-D09A-A532-E5DC-0AF2A745D8F0}"/>
              </a:ext>
            </a:extLst>
          </p:cNvPr>
          <p:cNvSpPr>
            <a:spLocks noGrp="1"/>
          </p:cNvSpPr>
          <p:nvPr>
            <p:ph idx="1"/>
          </p:nvPr>
        </p:nvSpPr>
        <p:spPr>
          <a:xfrm>
            <a:off x="1104293" y="1439016"/>
            <a:ext cx="8946541" cy="4195481"/>
          </a:xfrm>
        </p:spPr>
        <p:txBody>
          <a:bodyPr/>
          <a:lstStyle/>
          <a:p>
            <a:pPr marL="0" indent="0">
              <a:buNone/>
            </a:pPr>
            <a:r>
              <a:rPr lang="en-US"/>
              <a:t>“Big soup” vs round-robin: train all test all, vs train 2 test 1.</a:t>
            </a:r>
          </a:p>
          <a:p>
            <a:r>
              <a:rPr lang="en-US"/>
              <a:t>Big Soup model</a:t>
            </a:r>
          </a:p>
          <a:p>
            <a:pPr lvl="1"/>
            <a:r>
              <a:rPr lang="en-US"/>
              <a:t>Issues: hard discerning </a:t>
            </a:r>
            <a:r>
              <a:rPr lang="en-US" b="1" i="1"/>
              <a:t>source</a:t>
            </a:r>
            <a:r>
              <a:rPr lang="en-US"/>
              <a:t> of the “</a:t>
            </a:r>
            <a:r>
              <a:rPr lang="en-US" err="1"/>
              <a:t>decodability</a:t>
            </a:r>
            <a:r>
              <a:rPr lang="en-US"/>
              <a:t>”</a:t>
            </a:r>
          </a:p>
          <a:p>
            <a:pPr lvl="1"/>
            <a:r>
              <a:rPr lang="en-US"/>
              <a:t>Solution: also test individual tasks after training all</a:t>
            </a:r>
          </a:p>
        </p:txBody>
      </p:sp>
      <p:grpSp>
        <p:nvGrpSpPr>
          <p:cNvPr id="46" name="Group 45">
            <a:extLst>
              <a:ext uri="{FF2B5EF4-FFF2-40B4-BE49-F238E27FC236}">
                <a16:creationId xmlns:a16="http://schemas.microsoft.com/office/drawing/2014/main" id="{F4D39091-8269-D83D-6329-0A2E2B9C5DDA}"/>
              </a:ext>
            </a:extLst>
          </p:cNvPr>
          <p:cNvGrpSpPr/>
          <p:nvPr/>
        </p:nvGrpSpPr>
        <p:grpSpPr>
          <a:xfrm>
            <a:off x="354144" y="3290596"/>
            <a:ext cx="5355405" cy="3287740"/>
            <a:chOff x="354144" y="3290596"/>
            <a:chExt cx="5355405" cy="3287740"/>
          </a:xfrm>
        </p:grpSpPr>
        <p:sp>
          <p:nvSpPr>
            <p:cNvPr id="2055" name="Rectangle: Rounded Corners 2054">
              <a:extLst>
                <a:ext uri="{FF2B5EF4-FFF2-40B4-BE49-F238E27FC236}">
                  <a16:creationId xmlns:a16="http://schemas.microsoft.com/office/drawing/2014/main" id="{EEEDAE08-33DB-C926-9048-616B3FE8D3F4}"/>
                </a:ext>
              </a:extLst>
            </p:cNvPr>
            <p:cNvSpPr/>
            <p:nvPr/>
          </p:nvSpPr>
          <p:spPr>
            <a:xfrm>
              <a:off x="2603529" y="5394339"/>
              <a:ext cx="3098827" cy="118399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Rectangle: Rounded Corners 2053">
              <a:extLst>
                <a:ext uri="{FF2B5EF4-FFF2-40B4-BE49-F238E27FC236}">
                  <a16:creationId xmlns:a16="http://schemas.microsoft.com/office/drawing/2014/main" id="{98E23996-FB2C-48D7-BAB0-45C7C916F078}"/>
                </a:ext>
              </a:extLst>
            </p:cNvPr>
            <p:cNvSpPr/>
            <p:nvPr/>
          </p:nvSpPr>
          <p:spPr>
            <a:xfrm>
              <a:off x="2610722" y="3703233"/>
              <a:ext cx="3098827" cy="1183997"/>
            </a:xfrm>
            <a:prstGeom prst="round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79E4D7-1ED2-7AAF-D12F-BF504100BDD7}"/>
                </a:ext>
              </a:extLst>
            </p:cNvPr>
            <p:cNvSpPr txBox="1"/>
            <p:nvPr/>
          </p:nvSpPr>
          <p:spPr>
            <a:xfrm>
              <a:off x="1841459" y="5220264"/>
              <a:ext cx="696024" cy="369332"/>
            </a:xfrm>
            <a:prstGeom prst="rect">
              <a:avLst/>
            </a:prstGeom>
            <a:noFill/>
          </p:spPr>
          <p:txBody>
            <a:bodyPr wrap="square" rtlCol="0">
              <a:spAutoFit/>
            </a:bodyPr>
            <a:lstStyle/>
            <a:p>
              <a:r>
                <a:rPr lang="en-US"/>
                <a:t>Test</a:t>
              </a:r>
            </a:p>
          </p:txBody>
        </p:sp>
        <p:sp>
          <p:nvSpPr>
            <p:cNvPr id="17" name="Cube 16">
              <a:extLst>
                <a:ext uri="{FF2B5EF4-FFF2-40B4-BE49-F238E27FC236}">
                  <a16:creationId xmlns:a16="http://schemas.microsoft.com/office/drawing/2014/main" id="{92DF04D6-77B8-49A4-503A-AD23C6AA5C18}"/>
                </a:ext>
              </a:extLst>
            </p:cNvPr>
            <p:cNvSpPr/>
            <p:nvPr/>
          </p:nvSpPr>
          <p:spPr>
            <a:xfrm>
              <a:off x="453424" y="5575505"/>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Test data</a:t>
              </a:r>
            </a:p>
          </p:txBody>
        </p:sp>
        <p:sp>
          <p:nvSpPr>
            <p:cNvPr id="18" name="Arrow: Right 17">
              <a:extLst>
                <a:ext uri="{FF2B5EF4-FFF2-40B4-BE49-F238E27FC236}">
                  <a16:creationId xmlns:a16="http://schemas.microsoft.com/office/drawing/2014/main" id="{26BA7684-25BC-0766-8101-3E3F2D5DEC7A}"/>
                </a:ext>
              </a:extLst>
            </p:cNvPr>
            <p:cNvSpPr/>
            <p:nvPr/>
          </p:nvSpPr>
          <p:spPr>
            <a:xfrm>
              <a:off x="1928293" y="5704644"/>
              <a:ext cx="551220" cy="543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9E5324B7-34E4-F2A4-2E99-3120FCB624F8}"/>
                </a:ext>
              </a:extLst>
            </p:cNvPr>
            <p:cNvGrpSpPr/>
            <p:nvPr/>
          </p:nvGrpSpPr>
          <p:grpSpPr>
            <a:xfrm>
              <a:off x="1780401" y="3479505"/>
              <a:ext cx="754773" cy="1297362"/>
              <a:chOff x="1780401" y="3479505"/>
              <a:chExt cx="754773" cy="1297362"/>
            </a:xfrm>
          </p:grpSpPr>
          <p:sp>
            <p:nvSpPr>
              <p:cNvPr id="8" name="TextBox 7">
                <a:extLst>
                  <a:ext uri="{FF2B5EF4-FFF2-40B4-BE49-F238E27FC236}">
                    <a16:creationId xmlns:a16="http://schemas.microsoft.com/office/drawing/2014/main" id="{B3C6560D-F038-C4CA-4CCA-01083B145B0B}"/>
                  </a:ext>
                </a:extLst>
              </p:cNvPr>
              <p:cNvSpPr txBox="1"/>
              <p:nvPr/>
            </p:nvSpPr>
            <p:spPr>
              <a:xfrm>
                <a:off x="1807981" y="3479505"/>
                <a:ext cx="696024" cy="369332"/>
              </a:xfrm>
              <a:prstGeom prst="rect">
                <a:avLst/>
              </a:prstGeom>
              <a:noFill/>
            </p:spPr>
            <p:txBody>
              <a:bodyPr wrap="square" rtlCol="0">
                <a:spAutoFit/>
              </a:bodyPr>
              <a:lstStyle/>
              <a:p>
                <a:r>
                  <a:rPr lang="en-US"/>
                  <a:t>Train</a:t>
                </a:r>
              </a:p>
            </p:txBody>
          </p:sp>
          <p:sp>
            <p:nvSpPr>
              <p:cNvPr id="23" name="Arrow: Down 22">
                <a:extLst>
                  <a:ext uri="{FF2B5EF4-FFF2-40B4-BE49-F238E27FC236}">
                    <a16:creationId xmlns:a16="http://schemas.microsoft.com/office/drawing/2014/main" id="{F11DC298-4119-CB38-853B-CDFB47DD179C}"/>
                  </a:ext>
                </a:extLst>
              </p:cNvPr>
              <p:cNvSpPr/>
              <p:nvPr/>
            </p:nvSpPr>
            <p:spPr>
              <a:xfrm rot="5400000">
                <a:off x="1846526" y="3849987"/>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1AC1AB2E-F422-2AF4-A96F-9C882D2EC319}"/>
                  </a:ext>
                </a:extLst>
              </p:cNvPr>
              <p:cNvSpPr/>
              <p:nvPr/>
            </p:nvSpPr>
            <p:spPr>
              <a:xfrm rot="16200000">
                <a:off x="1984418" y="4226110"/>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3526374-5EC1-054A-FF62-60A32FF8A2FF}"/>
                </a:ext>
              </a:extLst>
            </p:cNvPr>
            <p:cNvSpPr txBox="1"/>
            <p:nvPr/>
          </p:nvSpPr>
          <p:spPr>
            <a:xfrm>
              <a:off x="3051184" y="3290596"/>
              <a:ext cx="2297288" cy="369332"/>
            </a:xfrm>
            <a:prstGeom prst="rect">
              <a:avLst/>
            </a:prstGeom>
            <a:noFill/>
          </p:spPr>
          <p:txBody>
            <a:bodyPr wrap="square" rtlCol="0">
              <a:spAutoFit/>
            </a:bodyPr>
            <a:lstStyle/>
            <a:p>
              <a:r>
                <a:rPr lang="en-US"/>
                <a:t>Machine Learning</a:t>
              </a:r>
            </a:p>
          </p:txBody>
        </p:sp>
        <p:sp>
          <p:nvSpPr>
            <p:cNvPr id="47" name="Arrow: Right 46">
              <a:extLst>
                <a:ext uri="{FF2B5EF4-FFF2-40B4-BE49-F238E27FC236}">
                  <a16:creationId xmlns:a16="http://schemas.microsoft.com/office/drawing/2014/main" id="{56E5ECC4-0B00-C277-657D-A9C4A501A747}"/>
                </a:ext>
              </a:extLst>
            </p:cNvPr>
            <p:cNvSpPr/>
            <p:nvPr/>
          </p:nvSpPr>
          <p:spPr>
            <a:xfrm rot="5400000">
              <a:off x="3997599" y="4868907"/>
              <a:ext cx="310684" cy="543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a:extLst>
                <a:ext uri="{FF2B5EF4-FFF2-40B4-BE49-F238E27FC236}">
                  <a16:creationId xmlns:a16="http://schemas.microsoft.com/office/drawing/2014/main" id="{E24F5B5B-B4B5-6053-646C-0A3A32F47677}"/>
                </a:ext>
              </a:extLst>
            </p:cNvPr>
            <p:cNvSpPr/>
            <p:nvPr/>
          </p:nvSpPr>
          <p:spPr>
            <a:xfrm>
              <a:off x="2753948" y="3889512"/>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58" name="Cube 57">
              <a:extLst>
                <a:ext uri="{FF2B5EF4-FFF2-40B4-BE49-F238E27FC236}">
                  <a16:creationId xmlns:a16="http://schemas.microsoft.com/office/drawing/2014/main" id="{01ADFC6D-321D-E408-1718-475399D81283}"/>
                </a:ext>
              </a:extLst>
            </p:cNvPr>
            <p:cNvSpPr/>
            <p:nvPr/>
          </p:nvSpPr>
          <p:spPr>
            <a:xfrm>
              <a:off x="3722184" y="3892064"/>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59" name="Cube 58">
              <a:extLst>
                <a:ext uri="{FF2B5EF4-FFF2-40B4-BE49-F238E27FC236}">
                  <a16:creationId xmlns:a16="http://schemas.microsoft.com/office/drawing/2014/main" id="{A4BC23DD-B3D5-84D6-5544-E3CBED4B67A4}"/>
                </a:ext>
              </a:extLst>
            </p:cNvPr>
            <p:cNvSpPr/>
            <p:nvPr/>
          </p:nvSpPr>
          <p:spPr>
            <a:xfrm>
              <a:off x="4731717" y="3881401"/>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sp>
          <p:nvSpPr>
            <p:cNvPr id="60" name="Cube 59">
              <a:extLst>
                <a:ext uri="{FF2B5EF4-FFF2-40B4-BE49-F238E27FC236}">
                  <a16:creationId xmlns:a16="http://schemas.microsoft.com/office/drawing/2014/main" id="{1BA64E18-991A-5F25-0F7F-C9FAB4A2CD82}"/>
                </a:ext>
              </a:extLst>
            </p:cNvPr>
            <p:cNvSpPr/>
            <p:nvPr/>
          </p:nvSpPr>
          <p:spPr>
            <a:xfrm>
              <a:off x="2753948" y="5575504"/>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61" name="Cube 60">
              <a:extLst>
                <a:ext uri="{FF2B5EF4-FFF2-40B4-BE49-F238E27FC236}">
                  <a16:creationId xmlns:a16="http://schemas.microsoft.com/office/drawing/2014/main" id="{BB265A9C-2374-57D5-DA21-512D40121CFC}"/>
                </a:ext>
              </a:extLst>
            </p:cNvPr>
            <p:cNvSpPr/>
            <p:nvPr/>
          </p:nvSpPr>
          <p:spPr>
            <a:xfrm>
              <a:off x="3729375" y="5559887"/>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62" name="Cube 61">
              <a:extLst>
                <a:ext uri="{FF2B5EF4-FFF2-40B4-BE49-F238E27FC236}">
                  <a16:creationId xmlns:a16="http://schemas.microsoft.com/office/drawing/2014/main" id="{4225B9F9-027D-1972-5C30-8FBBC30D76E4}"/>
                </a:ext>
              </a:extLst>
            </p:cNvPr>
            <p:cNvSpPr/>
            <p:nvPr/>
          </p:nvSpPr>
          <p:spPr>
            <a:xfrm>
              <a:off x="4731716" y="5559886"/>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sp>
          <p:nvSpPr>
            <p:cNvPr id="2063" name="Cube 2062">
              <a:extLst>
                <a:ext uri="{FF2B5EF4-FFF2-40B4-BE49-F238E27FC236}">
                  <a16:creationId xmlns:a16="http://schemas.microsoft.com/office/drawing/2014/main" id="{A0D5F9C7-82B6-2ADC-785E-45BAF7B2DA0A}"/>
                </a:ext>
              </a:extLst>
            </p:cNvPr>
            <p:cNvSpPr/>
            <p:nvPr/>
          </p:nvSpPr>
          <p:spPr>
            <a:xfrm>
              <a:off x="648437" y="3646695"/>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Cube 2063">
              <a:extLst>
                <a:ext uri="{FF2B5EF4-FFF2-40B4-BE49-F238E27FC236}">
                  <a16:creationId xmlns:a16="http://schemas.microsoft.com/office/drawing/2014/main" id="{A6830888-52C4-BC45-6233-C16E80F23D6D}"/>
                </a:ext>
              </a:extLst>
            </p:cNvPr>
            <p:cNvSpPr/>
            <p:nvPr/>
          </p:nvSpPr>
          <p:spPr>
            <a:xfrm>
              <a:off x="552577" y="3737463"/>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Cube 2064">
              <a:extLst>
                <a:ext uri="{FF2B5EF4-FFF2-40B4-BE49-F238E27FC236}">
                  <a16:creationId xmlns:a16="http://schemas.microsoft.com/office/drawing/2014/main" id="{2743A567-6E3A-A3C0-53BC-C2502231EE8C}"/>
                </a:ext>
              </a:extLst>
            </p:cNvPr>
            <p:cNvSpPr/>
            <p:nvPr/>
          </p:nvSpPr>
          <p:spPr>
            <a:xfrm>
              <a:off x="454468" y="3830996"/>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Cube 2065">
              <a:extLst>
                <a:ext uri="{FF2B5EF4-FFF2-40B4-BE49-F238E27FC236}">
                  <a16:creationId xmlns:a16="http://schemas.microsoft.com/office/drawing/2014/main" id="{411F2B7B-4578-77AE-31A3-D889214A7435}"/>
                </a:ext>
              </a:extLst>
            </p:cNvPr>
            <p:cNvSpPr/>
            <p:nvPr/>
          </p:nvSpPr>
          <p:spPr>
            <a:xfrm>
              <a:off x="354144" y="3927291"/>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data</a:t>
              </a:r>
            </a:p>
          </p:txBody>
        </p:sp>
      </p:grpSp>
      <p:grpSp>
        <p:nvGrpSpPr>
          <p:cNvPr id="2080" name="Group 2079">
            <a:extLst>
              <a:ext uri="{FF2B5EF4-FFF2-40B4-BE49-F238E27FC236}">
                <a16:creationId xmlns:a16="http://schemas.microsoft.com/office/drawing/2014/main" id="{6F494BA6-226A-872E-D215-806AA1034D6B}"/>
              </a:ext>
            </a:extLst>
          </p:cNvPr>
          <p:cNvGrpSpPr/>
          <p:nvPr/>
        </p:nvGrpSpPr>
        <p:grpSpPr>
          <a:xfrm>
            <a:off x="6184226" y="3201920"/>
            <a:ext cx="5484967" cy="3320757"/>
            <a:chOff x="6184226" y="3201920"/>
            <a:chExt cx="5484967" cy="3320757"/>
          </a:xfrm>
        </p:grpSpPr>
        <p:grpSp>
          <p:nvGrpSpPr>
            <p:cNvPr id="45" name="Group 44">
              <a:extLst>
                <a:ext uri="{FF2B5EF4-FFF2-40B4-BE49-F238E27FC236}">
                  <a16:creationId xmlns:a16="http://schemas.microsoft.com/office/drawing/2014/main" id="{234A4ABD-EBC7-0FF8-DE20-262BC9B85F5A}"/>
                </a:ext>
              </a:extLst>
            </p:cNvPr>
            <p:cNvGrpSpPr/>
            <p:nvPr/>
          </p:nvGrpSpPr>
          <p:grpSpPr>
            <a:xfrm>
              <a:off x="6184226" y="3201920"/>
              <a:ext cx="5484967" cy="3231065"/>
              <a:chOff x="6184226" y="3201920"/>
              <a:chExt cx="5484967" cy="3231065"/>
            </a:xfrm>
          </p:grpSpPr>
          <p:grpSp>
            <p:nvGrpSpPr>
              <p:cNvPr id="5" name="Group 4">
                <a:extLst>
                  <a:ext uri="{FF2B5EF4-FFF2-40B4-BE49-F238E27FC236}">
                    <a16:creationId xmlns:a16="http://schemas.microsoft.com/office/drawing/2014/main" id="{DBEB1B89-A094-8A69-8382-8B401C349CAA}"/>
                  </a:ext>
                </a:extLst>
              </p:cNvPr>
              <p:cNvGrpSpPr/>
              <p:nvPr/>
            </p:nvGrpSpPr>
            <p:grpSpPr>
              <a:xfrm>
                <a:off x="6184226" y="3201920"/>
                <a:ext cx="5484967" cy="3231065"/>
                <a:chOff x="6184226" y="3201920"/>
                <a:chExt cx="5484967" cy="3231065"/>
              </a:xfrm>
            </p:grpSpPr>
            <p:sp>
              <p:nvSpPr>
                <p:cNvPr id="2056" name="Rectangle: Rounded Corners 2055">
                  <a:extLst>
                    <a:ext uri="{FF2B5EF4-FFF2-40B4-BE49-F238E27FC236}">
                      <a16:creationId xmlns:a16="http://schemas.microsoft.com/office/drawing/2014/main" id="{A12C6E8F-2659-27AF-402F-56C00DB4DC03}"/>
                    </a:ext>
                  </a:extLst>
                </p:cNvPr>
                <p:cNvSpPr/>
                <p:nvPr/>
              </p:nvSpPr>
              <p:spPr>
                <a:xfrm>
                  <a:off x="8570366" y="3659925"/>
                  <a:ext cx="3098827" cy="1183997"/>
                </a:xfrm>
                <a:prstGeom prst="round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597B1F-E03B-A0B7-C933-47D6C6F9615C}"/>
                    </a:ext>
                  </a:extLst>
                </p:cNvPr>
                <p:cNvSpPr txBox="1"/>
                <p:nvPr/>
              </p:nvSpPr>
              <p:spPr>
                <a:xfrm>
                  <a:off x="7697368" y="3390829"/>
                  <a:ext cx="696024" cy="369332"/>
                </a:xfrm>
                <a:prstGeom prst="rect">
                  <a:avLst/>
                </a:prstGeom>
                <a:noFill/>
              </p:spPr>
              <p:txBody>
                <a:bodyPr wrap="square" rtlCol="0">
                  <a:spAutoFit/>
                </a:bodyPr>
                <a:lstStyle/>
                <a:p>
                  <a:r>
                    <a:rPr lang="en-US"/>
                    <a:t>Train</a:t>
                  </a:r>
                </a:p>
              </p:txBody>
            </p:sp>
            <p:sp>
              <p:nvSpPr>
                <p:cNvPr id="32" name="TextBox 31">
                  <a:extLst>
                    <a:ext uri="{FF2B5EF4-FFF2-40B4-BE49-F238E27FC236}">
                      <a16:creationId xmlns:a16="http://schemas.microsoft.com/office/drawing/2014/main" id="{B7CDCAA0-752E-355D-69B9-74FE67D9E32A}"/>
                    </a:ext>
                  </a:extLst>
                </p:cNvPr>
                <p:cNvSpPr txBox="1"/>
                <p:nvPr/>
              </p:nvSpPr>
              <p:spPr>
                <a:xfrm>
                  <a:off x="7730846" y="5131588"/>
                  <a:ext cx="696024" cy="369332"/>
                </a:xfrm>
                <a:prstGeom prst="rect">
                  <a:avLst/>
                </a:prstGeom>
                <a:noFill/>
              </p:spPr>
              <p:txBody>
                <a:bodyPr wrap="square" rtlCol="0">
                  <a:spAutoFit/>
                </a:bodyPr>
                <a:lstStyle/>
                <a:p>
                  <a:r>
                    <a:rPr lang="en-US"/>
                    <a:t>Test</a:t>
                  </a:r>
                </a:p>
              </p:txBody>
            </p:sp>
            <p:sp>
              <p:nvSpPr>
                <p:cNvPr id="37" name="Arrow: Right 36">
                  <a:extLst>
                    <a:ext uri="{FF2B5EF4-FFF2-40B4-BE49-F238E27FC236}">
                      <a16:creationId xmlns:a16="http://schemas.microsoft.com/office/drawing/2014/main" id="{2B8435C9-11E1-FF07-B4FD-FE90A09BC002}"/>
                    </a:ext>
                  </a:extLst>
                </p:cNvPr>
                <p:cNvSpPr/>
                <p:nvPr/>
              </p:nvSpPr>
              <p:spPr>
                <a:xfrm>
                  <a:off x="7817680" y="5615968"/>
                  <a:ext cx="551220" cy="543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E5384BDC-2439-7031-C2FE-00EA569502F3}"/>
                    </a:ext>
                  </a:extLst>
                </p:cNvPr>
                <p:cNvSpPr/>
                <p:nvPr/>
              </p:nvSpPr>
              <p:spPr>
                <a:xfrm rot="5400000">
                  <a:off x="7735913" y="3761311"/>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CB0AAC65-677C-9500-B675-615D30BF5D5E}"/>
                    </a:ext>
                  </a:extLst>
                </p:cNvPr>
                <p:cNvSpPr/>
                <p:nvPr/>
              </p:nvSpPr>
              <p:spPr>
                <a:xfrm rot="16200000">
                  <a:off x="7873805" y="4137434"/>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DBAB308-F162-E44D-139B-48A0B31D596B}"/>
                    </a:ext>
                  </a:extLst>
                </p:cNvPr>
                <p:cNvSpPr txBox="1"/>
                <p:nvPr/>
              </p:nvSpPr>
              <p:spPr>
                <a:xfrm>
                  <a:off x="8940571" y="3201920"/>
                  <a:ext cx="2297288" cy="369332"/>
                </a:xfrm>
                <a:prstGeom prst="rect">
                  <a:avLst/>
                </a:prstGeom>
                <a:noFill/>
              </p:spPr>
              <p:txBody>
                <a:bodyPr wrap="square" rtlCol="0">
                  <a:spAutoFit/>
                </a:bodyPr>
                <a:lstStyle/>
                <a:p>
                  <a:r>
                    <a:rPr lang="en-US"/>
                    <a:t>Machine Learning</a:t>
                  </a:r>
                </a:p>
              </p:txBody>
            </p:sp>
            <p:sp>
              <p:nvSpPr>
                <p:cNvPr id="63" name="Cube 62">
                  <a:extLst>
                    <a:ext uri="{FF2B5EF4-FFF2-40B4-BE49-F238E27FC236}">
                      <a16:creationId xmlns:a16="http://schemas.microsoft.com/office/drawing/2014/main" id="{6B94D6F4-1E45-D678-F639-9D61106C6428}"/>
                    </a:ext>
                  </a:extLst>
                </p:cNvPr>
                <p:cNvSpPr/>
                <p:nvPr/>
              </p:nvSpPr>
              <p:spPr>
                <a:xfrm>
                  <a:off x="8626739" y="3809211"/>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2048" name="Cube 2047">
                  <a:extLst>
                    <a:ext uri="{FF2B5EF4-FFF2-40B4-BE49-F238E27FC236}">
                      <a16:creationId xmlns:a16="http://schemas.microsoft.com/office/drawing/2014/main" id="{AA3F2E55-6E5E-CC26-7633-974DDEB898CC}"/>
                    </a:ext>
                  </a:extLst>
                </p:cNvPr>
                <p:cNvSpPr/>
                <p:nvPr/>
              </p:nvSpPr>
              <p:spPr>
                <a:xfrm>
                  <a:off x="9594975" y="3811763"/>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2072" name="Cube 2071">
                  <a:extLst>
                    <a:ext uri="{FF2B5EF4-FFF2-40B4-BE49-F238E27FC236}">
                      <a16:creationId xmlns:a16="http://schemas.microsoft.com/office/drawing/2014/main" id="{59DF4E60-0041-EBA0-3BD3-7DFCB222D5E4}"/>
                    </a:ext>
                  </a:extLst>
                </p:cNvPr>
                <p:cNvSpPr/>
                <p:nvPr/>
              </p:nvSpPr>
              <p:spPr>
                <a:xfrm>
                  <a:off x="6280359" y="5511478"/>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Test data</a:t>
                  </a:r>
                </a:p>
              </p:txBody>
            </p:sp>
            <p:sp>
              <p:nvSpPr>
                <p:cNvPr id="2074" name="Cube 2073">
                  <a:extLst>
                    <a:ext uri="{FF2B5EF4-FFF2-40B4-BE49-F238E27FC236}">
                      <a16:creationId xmlns:a16="http://schemas.microsoft.com/office/drawing/2014/main" id="{7F396F61-72CF-6EF2-C6DB-A6A89AD60D3C}"/>
                    </a:ext>
                  </a:extLst>
                </p:cNvPr>
                <p:cNvSpPr/>
                <p:nvPr/>
              </p:nvSpPr>
              <p:spPr>
                <a:xfrm>
                  <a:off x="6478519" y="3641818"/>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Cube 2074">
                  <a:extLst>
                    <a:ext uri="{FF2B5EF4-FFF2-40B4-BE49-F238E27FC236}">
                      <a16:creationId xmlns:a16="http://schemas.microsoft.com/office/drawing/2014/main" id="{1F604A0B-73BD-F863-9F0B-8D957A6309DB}"/>
                    </a:ext>
                  </a:extLst>
                </p:cNvPr>
                <p:cNvSpPr/>
                <p:nvPr/>
              </p:nvSpPr>
              <p:spPr>
                <a:xfrm>
                  <a:off x="6382659" y="3732586"/>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Cube 2075">
                  <a:extLst>
                    <a:ext uri="{FF2B5EF4-FFF2-40B4-BE49-F238E27FC236}">
                      <a16:creationId xmlns:a16="http://schemas.microsoft.com/office/drawing/2014/main" id="{8BD0BEA0-C820-EB70-FD8E-84193706C118}"/>
                    </a:ext>
                  </a:extLst>
                </p:cNvPr>
                <p:cNvSpPr/>
                <p:nvPr/>
              </p:nvSpPr>
              <p:spPr>
                <a:xfrm>
                  <a:off x="6284550" y="3826119"/>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Cube 2076">
                  <a:extLst>
                    <a:ext uri="{FF2B5EF4-FFF2-40B4-BE49-F238E27FC236}">
                      <a16:creationId xmlns:a16="http://schemas.microsoft.com/office/drawing/2014/main" id="{54FB0A4C-DFF7-CE73-67F7-8CA2D3DD9BE5}"/>
                    </a:ext>
                  </a:extLst>
                </p:cNvPr>
                <p:cNvSpPr/>
                <p:nvPr/>
              </p:nvSpPr>
              <p:spPr>
                <a:xfrm>
                  <a:off x="6184226" y="3922414"/>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data</a:t>
                  </a:r>
                </a:p>
              </p:txBody>
            </p:sp>
          </p:grpSp>
          <p:sp>
            <p:nvSpPr>
              <p:cNvPr id="41" name="Cube 40">
                <a:extLst>
                  <a:ext uri="{FF2B5EF4-FFF2-40B4-BE49-F238E27FC236}">
                    <a16:creationId xmlns:a16="http://schemas.microsoft.com/office/drawing/2014/main" id="{FC6E0BF9-4655-7095-D39F-609B227EC088}"/>
                  </a:ext>
                </a:extLst>
              </p:cNvPr>
              <p:cNvSpPr/>
              <p:nvPr/>
            </p:nvSpPr>
            <p:spPr>
              <a:xfrm>
                <a:off x="10602298" y="3804703"/>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grpSp>
        <p:sp>
          <p:nvSpPr>
            <p:cNvPr id="50" name="Rectangle: Rounded Corners 49">
              <a:extLst>
                <a:ext uri="{FF2B5EF4-FFF2-40B4-BE49-F238E27FC236}">
                  <a16:creationId xmlns:a16="http://schemas.microsoft.com/office/drawing/2014/main" id="{A4E9AAE4-A7CA-4CFF-F1A7-8C72D04755B3}"/>
                </a:ext>
              </a:extLst>
            </p:cNvPr>
            <p:cNvSpPr/>
            <p:nvPr/>
          </p:nvSpPr>
          <p:spPr>
            <a:xfrm>
              <a:off x="8478953" y="5465627"/>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ABE6B3FA-C65D-06DE-307F-86CC78F1E62A}"/>
                </a:ext>
              </a:extLst>
            </p:cNvPr>
            <p:cNvSpPr/>
            <p:nvPr/>
          </p:nvSpPr>
          <p:spPr>
            <a:xfrm>
              <a:off x="9556333" y="5460954"/>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2E0EBC32-B2FF-3C3A-D76D-BE522CB831AB}"/>
                </a:ext>
              </a:extLst>
            </p:cNvPr>
            <p:cNvSpPr/>
            <p:nvPr/>
          </p:nvSpPr>
          <p:spPr>
            <a:xfrm>
              <a:off x="10639684" y="5460954"/>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a:extLst>
                <a:ext uri="{FF2B5EF4-FFF2-40B4-BE49-F238E27FC236}">
                  <a16:creationId xmlns:a16="http://schemas.microsoft.com/office/drawing/2014/main" id="{574F22E9-4446-DC97-C4F7-44E5BA5053E6}"/>
                </a:ext>
              </a:extLst>
            </p:cNvPr>
            <p:cNvSpPr/>
            <p:nvPr/>
          </p:nvSpPr>
          <p:spPr>
            <a:xfrm>
              <a:off x="9606427" y="5583726"/>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54" name="Cube 53">
              <a:extLst>
                <a:ext uri="{FF2B5EF4-FFF2-40B4-BE49-F238E27FC236}">
                  <a16:creationId xmlns:a16="http://schemas.microsoft.com/office/drawing/2014/main" id="{742D54D2-934B-012C-068A-E800F767FCD1}"/>
                </a:ext>
              </a:extLst>
            </p:cNvPr>
            <p:cNvSpPr/>
            <p:nvPr/>
          </p:nvSpPr>
          <p:spPr>
            <a:xfrm>
              <a:off x="10699414" y="5570107"/>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55" name="Cube 54">
              <a:extLst>
                <a:ext uri="{FF2B5EF4-FFF2-40B4-BE49-F238E27FC236}">
                  <a16:creationId xmlns:a16="http://schemas.microsoft.com/office/drawing/2014/main" id="{A985F677-C7C1-6437-4B20-17CAE15DB4D8}"/>
                </a:ext>
              </a:extLst>
            </p:cNvPr>
            <p:cNvSpPr/>
            <p:nvPr/>
          </p:nvSpPr>
          <p:spPr>
            <a:xfrm>
              <a:off x="8557812" y="5578646"/>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cxnSp>
          <p:nvCxnSpPr>
            <p:cNvPr id="2049" name="Straight Arrow Connector 2048">
              <a:extLst>
                <a:ext uri="{FF2B5EF4-FFF2-40B4-BE49-F238E27FC236}">
                  <a16:creationId xmlns:a16="http://schemas.microsoft.com/office/drawing/2014/main" id="{CCC0954F-03F1-6821-349A-D964B1C041C1}"/>
                </a:ext>
              </a:extLst>
            </p:cNvPr>
            <p:cNvCxnSpPr>
              <a:cxnSpLocks/>
              <a:stCxn id="2056" idx="2"/>
            </p:cNvCxnSpPr>
            <p:nvPr/>
          </p:nvCxnSpPr>
          <p:spPr>
            <a:xfrm flipH="1">
              <a:off x="9101325" y="4843922"/>
              <a:ext cx="1018455" cy="49023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52" name="Straight Arrow Connector 2051">
              <a:extLst>
                <a:ext uri="{FF2B5EF4-FFF2-40B4-BE49-F238E27FC236}">
                  <a16:creationId xmlns:a16="http://schemas.microsoft.com/office/drawing/2014/main" id="{8CB45E22-5F5A-505E-E770-A337EFD033CB}"/>
                </a:ext>
              </a:extLst>
            </p:cNvPr>
            <p:cNvCxnSpPr>
              <a:cxnSpLocks/>
              <a:stCxn id="2056" idx="2"/>
            </p:cNvCxnSpPr>
            <p:nvPr/>
          </p:nvCxnSpPr>
          <p:spPr>
            <a:xfrm>
              <a:off x="10119780" y="4843922"/>
              <a:ext cx="0" cy="53400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a:extLst>
                <a:ext uri="{FF2B5EF4-FFF2-40B4-BE49-F238E27FC236}">
                  <a16:creationId xmlns:a16="http://schemas.microsoft.com/office/drawing/2014/main" id="{2A8FC52F-FA29-8CFB-8FD5-61E1B5ECB08A}"/>
                </a:ext>
              </a:extLst>
            </p:cNvPr>
            <p:cNvCxnSpPr>
              <a:cxnSpLocks/>
              <a:stCxn id="2056" idx="2"/>
            </p:cNvCxnSpPr>
            <p:nvPr/>
          </p:nvCxnSpPr>
          <p:spPr>
            <a:xfrm>
              <a:off x="10119780" y="4843922"/>
              <a:ext cx="1047304" cy="54688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964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7C7-2933-DEBE-2483-546201594888}"/>
              </a:ext>
            </a:extLst>
          </p:cNvPr>
          <p:cNvSpPr>
            <a:spLocks noGrp="1"/>
          </p:cNvSpPr>
          <p:nvPr>
            <p:ph type="title"/>
          </p:nvPr>
        </p:nvSpPr>
        <p:spPr/>
        <p:txBody>
          <a:bodyPr/>
          <a:lstStyle/>
          <a:p>
            <a:r>
              <a:rPr lang="en-US" b="1"/>
              <a:t>Methodology progression</a:t>
            </a:r>
          </a:p>
        </p:txBody>
      </p:sp>
      <p:sp>
        <p:nvSpPr>
          <p:cNvPr id="3" name="Content Placeholder 2">
            <a:extLst>
              <a:ext uri="{FF2B5EF4-FFF2-40B4-BE49-F238E27FC236}">
                <a16:creationId xmlns:a16="http://schemas.microsoft.com/office/drawing/2014/main" id="{A2CAFFE4-D09A-A532-E5DC-0AF2A745D8F0}"/>
              </a:ext>
            </a:extLst>
          </p:cNvPr>
          <p:cNvSpPr>
            <a:spLocks noGrp="1"/>
          </p:cNvSpPr>
          <p:nvPr>
            <p:ph idx="1"/>
          </p:nvPr>
        </p:nvSpPr>
        <p:spPr>
          <a:xfrm>
            <a:off x="1104292" y="1505303"/>
            <a:ext cx="8946541" cy="4195481"/>
          </a:xfrm>
        </p:spPr>
        <p:txBody>
          <a:bodyPr/>
          <a:lstStyle/>
          <a:p>
            <a:r>
              <a:rPr lang="en-US"/>
              <a:t>We also decided to run a “Round Robin” model of testing</a:t>
            </a:r>
          </a:p>
          <a:p>
            <a:pPr lvl="1"/>
            <a:r>
              <a:rPr lang="en-US"/>
              <a:t>Source of </a:t>
            </a:r>
            <a:r>
              <a:rPr lang="en-US" err="1"/>
              <a:t>decodability</a:t>
            </a:r>
            <a:r>
              <a:rPr lang="en-US"/>
              <a:t> is known</a:t>
            </a:r>
          </a:p>
          <a:p>
            <a:pPr lvl="1"/>
            <a:r>
              <a:rPr lang="en-US"/>
              <a:t>Triangulation claims can be made</a:t>
            </a:r>
          </a:p>
          <a:p>
            <a:pPr lvl="1"/>
            <a:endParaRPr lang="en-US"/>
          </a:p>
        </p:txBody>
      </p:sp>
      <p:sp>
        <p:nvSpPr>
          <p:cNvPr id="83" name="Rectangle 82">
            <a:extLst>
              <a:ext uri="{FF2B5EF4-FFF2-40B4-BE49-F238E27FC236}">
                <a16:creationId xmlns:a16="http://schemas.microsoft.com/office/drawing/2014/main" id="{25BF8B89-BE40-6799-0713-3DC330905CA5}"/>
              </a:ext>
            </a:extLst>
          </p:cNvPr>
          <p:cNvSpPr/>
          <p:nvPr/>
        </p:nvSpPr>
        <p:spPr>
          <a:xfrm>
            <a:off x="8024007" y="2772424"/>
            <a:ext cx="3982521" cy="372698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9A072A8-23CB-10B0-47AA-FD0C969BA416}"/>
              </a:ext>
            </a:extLst>
          </p:cNvPr>
          <p:cNvSpPr/>
          <p:nvPr/>
        </p:nvSpPr>
        <p:spPr>
          <a:xfrm>
            <a:off x="8173115" y="2906144"/>
            <a:ext cx="1120587" cy="1065581"/>
          </a:xfrm>
          <a:prstGeom prst="rect">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Train DC</a:t>
            </a:r>
          </a:p>
          <a:p>
            <a:pPr algn="ctr"/>
            <a:r>
              <a:rPr lang="en-US"/>
              <a:t>Test DC</a:t>
            </a:r>
          </a:p>
        </p:txBody>
      </p:sp>
      <p:grpSp>
        <p:nvGrpSpPr>
          <p:cNvPr id="15" name="Group 14">
            <a:extLst>
              <a:ext uri="{FF2B5EF4-FFF2-40B4-BE49-F238E27FC236}">
                <a16:creationId xmlns:a16="http://schemas.microsoft.com/office/drawing/2014/main" id="{947C631A-C47E-2773-5BD0-546FE313EBDC}"/>
              </a:ext>
            </a:extLst>
          </p:cNvPr>
          <p:cNvGrpSpPr/>
          <p:nvPr/>
        </p:nvGrpSpPr>
        <p:grpSpPr>
          <a:xfrm>
            <a:off x="565787" y="2929722"/>
            <a:ext cx="5677033" cy="3371646"/>
            <a:chOff x="565787" y="2929722"/>
            <a:chExt cx="5677033" cy="3371646"/>
          </a:xfrm>
        </p:grpSpPr>
        <p:sp>
          <p:nvSpPr>
            <p:cNvPr id="74" name="Rectangle: Rounded Corners 73">
              <a:extLst>
                <a:ext uri="{FF2B5EF4-FFF2-40B4-BE49-F238E27FC236}">
                  <a16:creationId xmlns:a16="http://schemas.microsoft.com/office/drawing/2014/main" id="{786EFB4C-2F0C-DB3E-7CAB-E7DCE734E9F5}"/>
                </a:ext>
              </a:extLst>
            </p:cNvPr>
            <p:cNvSpPr/>
            <p:nvPr/>
          </p:nvSpPr>
          <p:spPr>
            <a:xfrm>
              <a:off x="3046873" y="5244318"/>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90B778BA-7F3E-16E6-F0D0-8578AAED50E1}"/>
                </a:ext>
              </a:extLst>
            </p:cNvPr>
            <p:cNvSpPr/>
            <p:nvPr/>
          </p:nvSpPr>
          <p:spPr>
            <a:xfrm>
              <a:off x="4124253" y="5239645"/>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698580F-A08F-9DAD-B407-E1ADB0010A6E}"/>
                </a:ext>
              </a:extLst>
            </p:cNvPr>
            <p:cNvSpPr/>
            <p:nvPr/>
          </p:nvSpPr>
          <p:spPr>
            <a:xfrm>
              <a:off x="5207604" y="5239645"/>
              <a:ext cx="1029509" cy="105705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89633A75-C09B-DD17-4A5F-721C1541D46F}"/>
                </a:ext>
              </a:extLst>
            </p:cNvPr>
            <p:cNvSpPr/>
            <p:nvPr/>
          </p:nvSpPr>
          <p:spPr>
            <a:xfrm>
              <a:off x="5213311" y="3429000"/>
              <a:ext cx="1029509" cy="1057050"/>
            </a:xfrm>
            <a:prstGeom prst="round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D2FD9D11-2A67-A035-188B-DAEFBFB38BE4}"/>
                </a:ext>
              </a:extLst>
            </p:cNvPr>
            <p:cNvSpPr/>
            <p:nvPr/>
          </p:nvSpPr>
          <p:spPr>
            <a:xfrm>
              <a:off x="4115794" y="3434454"/>
              <a:ext cx="1029509" cy="1057050"/>
            </a:xfrm>
            <a:prstGeom prst="round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F97FFB5A-97B3-9998-E51C-B5A2077437FC}"/>
                </a:ext>
              </a:extLst>
            </p:cNvPr>
            <p:cNvSpPr/>
            <p:nvPr/>
          </p:nvSpPr>
          <p:spPr>
            <a:xfrm>
              <a:off x="3046910" y="3415717"/>
              <a:ext cx="1029509" cy="1057050"/>
            </a:xfrm>
            <a:prstGeom prst="roundRect">
              <a:avLst/>
            </a:prstGeom>
            <a:solidFill>
              <a:schemeClr val="bg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C6560D-F038-C4CA-4CCA-01083B145B0B}"/>
                </a:ext>
              </a:extLst>
            </p:cNvPr>
            <p:cNvSpPr txBox="1"/>
            <p:nvPr/>
          </p:nvSpPr>
          <p:spPr>
            <a:xfrm>
              <a:off x="2209989" y="3118631"/>
              <a:ext cx="696024" cy="369332"/>
            </a:xfrm>
            <a:prstGeom prst="rect">
              <a:avLst/>
            </a:prstGeom>
            <a:noFill/>
          </p:spPr>
          <p:txBody>
            <a:bodyPr wrap="square" rtlCol="0">
              <a:spAutoFit/>
            </a:bodyPr>
            <a:lstStyle/>
            <a:p>
              <a:r>
                <a:rPr lang="en-US"/>
                <a:t>Train</a:t>
              </a:r>
            </a:p>
          </p:txBody>
        </p:sp>
        <p:sp>
          <p:nvSpPr>
            <p:cNvPr id="13" name="TextBox 12">
              <a:extLst>
                <a:ext uri="{FF2B5EF4-FFF2-40B4-BE49-F238E27FC236}">
                  <a16:creationId xmlns:a16="http://schemas.microsoft.com/office/drawing/2014/main" id="{2379E4D7-1ED2-7AAF-D12F-BF504100BDD7}"/>
                </a:ext>
              </a:extLst>
            </p:cNvPr>
            <p:cNvSpPr txBox="1"/>
            <p:nvPr/>
          </p:nvSpPr>
          <p:spPr>
            <a:xfrm>
              <a:off x="2243466" y="5047543"/>
              <a:ext cx="696024" cy="369332"/>
            </a:xfrm>
            <a:prstGeom prst="rect">
              <a:avLst/>
            </a:prstGeom>
            <a:noFill/>
          </p:spPr>
          <p:txBody>
            <a:bodyPr wrap="square" rtlCol="0">
              <a:spAutoFit/>
            </a:bodyPr>
            <a:lstStyle/>
            <a:p>
              <a:r>
                <a:rPr lang="en-US"/>
                <a:t>Test</a:t>
              </a:r>
            </a:p>
          </p:txBody>
        </p:sp>
        <p:sp>
          <p:nvSpPr>
            <p:cNvPr id="18" name="Arrow: Right 17">
              <a:extLst>
                <a:ext uri="{FF2B5EF4-FFF2-40B4-BE49-F238E27FC236}">
                  <a16:creationId xmlns:a16="http://schemas.microsoft.com/office/drawing/2014/main" id="{26BA7684-25BC-0766-8101-3E3F2D5DEC7A}"/>
                </a:ext>
              </a:extLst>
            </p:cNvPr>
            <p:cNvSpPr/>
            <p:nvPr/>
          </p:nvSpPr>
          <p:spPr>
            <a:xfrm>
              <a:off x="2330300" y="5531923"/>
              <a:ext cx="551220" cy="543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F11DC298-4119-CB38-853B-CDFB47DD179C}"/>
                </a:ext>
              </a:extLst>
            </p:cNvPr>
            <p:cNvSpPr/>
            <p:nvPr/>
          </p:nvSpPr>
          <p:spPr>
            <a:xfrm rot="5400000">
              <a:off x="2248534" y="3489113"/>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1AC1AB2E-F422-2AF4-A96F-9C882D2EC319}"/>
                </a:ext>
              </a:extLst>
            </p:cNvPr>
            <p:cNvSpPr/>
            <p:nvPr/>
          </p:nvSpPr>
          <p:spPr>
            <a:xfrm rot="16200000">
              <a:off x="2386426" y="3865236"/>
              <a:ext cx="484632" cy="6168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3526374-5EC1-054A-FF62-60A32FF8A2FF}"/>
                </a:ext>
              </a:extLst>
            </p:cNvPr>
            <p:cNvSpPr txBox="1"/>
            <p:nvPr/>
          </p:nvSpPr>
          <p:spPr>
            <a:xfrm>
              <a:off x="3453192" y="2929722"/>
              <a:ext cx="2297288" cy="369332"/>
            </a:xfrm>
            <a:prstGeom prst="rect">
              <a:avLst/>
            </a:prstGeom>
            <a:noFill/>
          </p:spPr>
          <p:txBody>
            <a:bodyPr wrap="square" rtlCol="0">
              <a:spAutoFit/>
            </a:bodyPr>
            <a:lstStyle/>
            <a:p>
              <a:r>
                <a:rPr lang="en-US"/>
                <a:t>Machine Learning</a:t>
              </a:r>
            </a:p>
          </p:txBody>
        </p:sp>
        <p:cxnSp>
          <p:nvCxnSpPr>
            <p:cNvPr id="46" name="Straight Arrow Connector 45">
              <a:extLst>
                <a:ext uri="{FF2B5EF4-FFF2-40B4-BE49-F238E27FC236}">
                  <a16:creationId xmlns:a16="http://schemas.microsoft.com/office/drawing/2014/main" id="{C0ABBCE6-4219-58E6-ECE6-5F6099D4C3CF}"/>
                </a:ext>
              </a:extLst>
            </p:cNvPr>
            <p:cNvCxnSpPr>
              <a:cxnSpLocks/>
            </p:cNvCxnSpPr>
            <p:nvPr/>
          </p:nvCxnSpPr>
          <p:spPr>
            <a:xfrm>
              <a:off x="3555348" y="4480095"/>
              <a:ext cx="0" cy="72000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635176-0A8F-9A78-BA13-A1AE9D250967}"/>
                </a:ext>
              </a:extLst>
            </p:cNvPr>
            <p:cNvCxnSpPr>
              <a:cxnSpLocks/>
            </p:cNvCxnSpPr>
            <p:nvPr/>
          </p:nvCxnSpPr>
          <p:spPr>
            <a:xfrm>
              <a:off x="3561628" y="4480095"/>
              <a:ext cx="1077380" cy="72000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907DDC0-3B61-33EF-5F61-DFA1FC11D069}"/>
                </a:ext>
              </a:extLst>
            </p:cNvPr>
            <p:cNvCxnSpPr>
              <a:cxnSpLocks/>
            </p:cNvCxnSpPr>
            <p:nvPr/>
          </p:nvCxnSpPr>
          <p:spPr>
            <a:xfrm>
              <a:off x="3561628" y="4472767"/>
              <a:ext cx="2160731" cy="72733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Cube 62">
              <a:extLst>
                <a:ext uri="{FF2B5EF4-FFF2-40B4-BE49-F238E27FC236}">
                  <a16:creationId xmlns:a16="http://schemas.microsoft.com/office/drawing/2014/main" id="{3107B037-0567-1A59-D6D8-EA7EC2692E89}"/>
                </a:ext>
              </a:extLst>
            </p:cNvPr>
            <p:cNvSpPr/>
            <p:nvPr/>
          </p:nvSpPr>
          <p:spPr>
            <a:xfrm>
              <a:off x="4164859" y="3542970"/>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64" name="Cube 63">
              <a:extLst>
                <a:ext uri="{FF2B5EF4-FFF2-40B4-BE49-F238E27FC236}">
                  <a16:creationId xmlns:a16="http://schemas.microsoft.com/office/drawing/2014/main" id="{EC5898F5-40A2-7DF6-BD09-03DCA1BD4D04}"/>
                </a:ext>
              </a:extLst>
            </p:cNvPr>
            <p:cNvSpPr/>
            <p:nvPr/>
          </p:nvSpPr>
          <p:spPr>
            <a:xfrm>
              <a:off x="5272047" y="3546693"/>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65" name="Cube 64">
              <a:extLst>
                <a:ext uri="{FF2B5EF4-FFF2-40B4-BE49-F238E27FC236}">
                  <a16:creationId xmlns:a16="http://schemas.microsoft.com/office/drawing/2014/main" id="{C480451C-0756-6832-3491-7DB3644CFB73}"/>
                </a:ext>
              </a:extLst>
            </p:cNvPr>
            <p:cNvSpPr/>
            <p:nvPr/>
          </p:nvSpPr>
          <p:spPr>
            <a:xfrm>
              <a:off x="3130867" y="3546693"/>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sp>
          <p:nvSpPr>
            <p:cNvPr id="66" name="Cube 65">
              <a:extLst>
                <a:ext uri="{FF2B5EF4-FFF2-40B4-BE49-F238E27FC236}">
                  <a16:creationId xmlns:a16="http://schemas.microsoft.com/office/drawing/2014/main" id="{06202118-C5A1-EED3-D161-401D27669843}"/>
                </a:ext>
              </a:extLst>
            </p:cNvPr>
            <p:cNvSpPr/>
            <p:nvPr/>
          </p:nvSpPr>
          <p:spPr>
            <a:xfrm>
              <a:off x="4174347" y="5362417"/>
              <a:ext cx="861519" cy="821665"/>
            </a:xfrm>
            <a:prstGeom prst="cube">
              <a:avLst>
                <a:gd name="adj" fmla="val 1110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IB</a:t>
              </a:r>
            </a:p>
          </p:txBody>
        </p:sp>
        <p:sp>
          <p:nvSpPr>
            <p:cNvPr id="67" name="Cube 66">
              <a:extLst>
                <a:ext uri="{FF2B5EF4-FFF2-40B4-BE49-F238E27FC236}">
                  <a16:creationId xmlns:a16="http://schemas.microsoft.com/office/drawing/2014/main" id="{7B5ED267-9A36-B516-41DC-8BBD58597B77}"/>
                </a:ext>
              </a:extLst>
            </p:cNvPr>
            <p:cNvSpPr/>
            <p:nvPr/>
          </p:nvSpPr>
          <p:spPr>
            <a:xfrm>
              <a:off x="5267334" y="5348798"/>
              <a:ext cx="861519" cy="821665"/>
            </a:xfrm>
            <a:prstGeom prst="cube">
              <a:avLst>
                <a:gd name="adj" fmla="val 1110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BM</a:t>
              </a:r>
            </a:p>
          </p:txBody>
        </p:sp>
        <p:sp>
          <p:nvSpPr>
            <p:cNvPr id="68" name="Cube 67">
              <a:extLst>
                <a:ext uri="{FF2B5EF4-FFF2-40B4-BE49-F238E27FC236}">
                  <a16:creationId xmlns:a16="http://schemas.microsoft.com/office/drawing/2014/main" id="{932597F3-B14C-8278-EC0A-14CE0BA06DC2}"/>
                </a:ext>
              </a:extLst>
            </p:cNvPr>
            <p:cNvSpPr/>
            <p:nvPr/>
          </p:nvSpPr>
          <p:spPr>
            <a:xfrm>
              <a:off x="3125732" y="5357337"/>
              <a:ext cx="861519" cy="821665"/>
            </a:xfrm>
            <a:prstGeom prst="cube">
              <a:avLst>
                <a:gd name="adj" fmla="val 1110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DCF</a:t>
              </a:r>
            </a:p>
          </p:txBody>
        </p:sp>
        <p:sp>
          <p:nvSpPr>
            <p:cNvPr id="103" name="Cube 102">
              <a:extLst>
                <a:ext uri="{FF2B5EF4-FFF2-40B4-BE49-F238E27FC236}">
                  <a16:creationId xmlns:a16="http://schemas.microsoft.com/office/drawing/2014/main" id="{BD43D1FF-1BF8-3CC3-1167-B4474E0F83AF}"/>
                </a:ext>
              </a:extLst>
            </p:cNvPr>
            <p:cNvSpPr/>
            <p:nvPr/>
          </p:nvSpPr>
          <p:spPr>
            <a:xfrm>
              <a:off x="860080" y="3355965"/>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ube 103">
              <a:extLst>
                <a:ext uri="{FF2B5EF4-FFF2-40B4-BE49-F238E27FC236}">
                  <a16:creationId xmlns:a16="http://schemas.microsoft.com/office/drawing/2014/main" id="{9AB378D5-CB19-D694-A060-EEE7702F010E}"/>
                </a:ext>
              </a:extLst>
            </p:cNvPr>
            <p:cNvSpPr/>
            <p:nvPr/>
          </p:nvSpPr>
          <p:spPr>
            <a:xfrm>
              <a:off x="764220" y="3446733"/>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ube 104">
              <a:extLst>
                <a:ext uri="{FF2B5EF4-FFF2-40B4-BE49-F238E27FC236}">
                  <a16:creationId xmlns:a16="http://schemas.microsoft.com/office/drawing/2014/main" id="{5B6D748A-2CAE-3C0C-4E4B-E51541C2B7B7}"/>
                </a:ext>
              </a:extLst>
            </p:cNvPr>
            <p:cNvSpPr/>
            <p:nvPr/>
          </p:nvSpPr>
          <p:spPr>
            <a:xfrm>
              <a:off x="666111" y="3540266"/>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ube 105">
              <a:extLst>
                <a:ext uri="{FF2B5EF4-FFF2-40B4-BE49-F238E27FC236}">
                  <a16:creationId xmlns:a16="http://schemas.microsoft.com/office/drawing/2014/main" id="{13241C77-9723-7118-9B36-1267019A8226}"/>
                </a:ext>
              </a:extLst>
            </p:cNvPr>
            <p:cNvSpPr/>
            <p:nvPr/>
          </p:nvSpPr>
          <p:spPr>
            <a:xfrm>
              <a:off x="565787" y="3636561"/>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data</a:t>
              </a:r>
            </a:p>
          </p:txBody>
        </p:sp>
        <p:sp>
          <p:nvSpPr>
            <p:cNvPr id="108" name="Cube 107">
              <a:extLst>
                <a:ext uri="{FF2B5EF4-FFF2-40B4-BE49-F238E27FC236}">
                  <a16:creationId xmlns:a16="http://schemas.microsoft.com/office/drawing/2014/main" id="{E79FCAFA-3CCA-666B-0337-6A74939BDD3E}"/>
                </a:ext>
              </a:extLst>
            </p:cNvPr>
            <p:cNvSpPr/>
            <p:nvPr/>
          </p:nvSpPr>
          <p:spPr>
            <a:xfrm>
              <a:off x="685834" y="5262575"/>
              <a:ext cx="1033855" cy="921507"/>
            </a:xfrm>
            <a:prstGeom prst="cube">
              <a:avLst>
                <a:gd name="adj" fmla="val 11011"/>
              </a:avLst>
            </a:prstGeom>
            <a:solidFill>
              <a:srgbClr val="B015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Test data</a:t>
              </a:r>
            </a:p>
            <a:p>
              <a:pPr algn="ctr"/>
              <a:endParaRPr lang="en-US"/>
            </a:p>
          </p:txBody>
        </p:sp>
      </p:grpSp>
      <p:sp>
        <p:nvSpPr>
          <p:cNvPr id="5" name="Arrow: Right 4">
            <a:extLst>
              <a:ext uri="{FF2B5EF4-FFF2-40B4-BE49-F238E27FC236}">
                <a16:creationId xmlns:a16="http://schemas.microsoft.com/office/drawing/2014/main" id="{207F1116-F9AC-4061-1C09-39BDCBDBFA22}"/>
              </a:ext>
            </a:extLst>
          </p:cNvPr>
          <p:cNvSpPr/>
          <p:nvPr/>
        </p:nvSpPr>
        <p:spPr>
          <a:xfrm>
            <a:off x="7129312" y="4400770"/>
            <a:ext cx="551220" cy="543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1EB883-0CE0-B698-FC8F-599958CBC824}"/>
              </a:ext>
            </a:extLst>
          </p:cNvPr>
          <p:cNvSpPr/>
          <p:nvPr/>
        </p:nvSpPr>
        <p:spPr>
          <a:xfrm>
            <a:off x="9456499" y="2906144"/>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DC</a:t>
            </a:r>
          </a:p>
          <a:p>
            <a:pPr algn="ctr"/>
            <a:r>
              <a:rPr lang="en-US"/>
              <a:t>Test IB</a:t>
            </a:r>
          </a:p>
        </p:txBody>
      </p:sp>
      <p:sp>
        <p:nvSpPr>
          <p:cNvPr id="6" name="Rectangle 5">
            <a:extLst>
              <a:ext uri="{FF2B5EF4-FFF2-40B4-BE49-F238E27FC236}">
                <a16:creationId xmlns:a16="http://schemas.microsoft.com/office/drawing/2014/main" id="{17E09ABC-C985-4330-F5C7-16A184DF2C3B}"/>
              </a:ext>
            </a:extLst>
          </p:cNvPr>
          <p:cNvSpPr/>
          <p:nvPr/>
        </p:nvSpPr>
        <p:spPr>
          <a:xfrm>
            <a:off x="10724934" y="2906144"/>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DC</a:t>
            </a:r>
          </a:p>
          <a:p>
            <a:pPr algn="ctr"/>
            <a:r>
              <a:rPr lang="en-US"/>
              <a:t>Test BM</a:t>
            </a:r>
          </a:p>
        </p:txBody>
      </p:sp>
      <p:sp>
        <p:nvSpPr>
          <p:cNvPr id="7" name="Rectangle 6">
            <a:extLst>
              <a:ext uri="{FF2B5EF4-FFF2-40B4-BE49-F238E27FC236}">
                <a16:creationId xmlns:a16="http://schemas.microsoft.com/office/drawing/2014/main" id="{BB9E9EBB-421E-3760-17FA-7079C62924A7}"/>
              </a:ext>
            </a:extLst>
          </p:cNvPr>
          <p:cNvSpPr/>
          <p:nvPr/>
        </p:nvSpPr>
        <p:spPr>
          <a:xfrm>
            <a:off x="8173115" y="4073471"/>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IB</a:t>
            </a:r>
          </a:p>
          <a:p>
            <a:pPr algn="ctr"/>
            <a:r>
              <a:rPr lang="en-US"/>
              <a:t>Test DC</a:t>
            </a:r>
          </a:p>
        </p:txBody>
      </p:sp>
      <p:sp>
        <p:nvSpPr>
          <p:cNvPr id="9" name="Rectangle 8">
            <a:extLst>
              <a:ext uri="{FF2B5EF4-FFF2-40B4-BE49-F238E27FC236}">
                <a16:creationId xmlns:a16="http://schemas.microsoft.com/office/drawing/2014/main" id="{173CA888-D6BC-F716-BE7C-D30735CEAA03}"/>
              </a:ext>
            </a:extLst>
          </p:cNvPr>
          <p:cNvSpPr/>
          <p:nvPr/>
        </p:nvSpPr>
        <p:spPr>
          <a:xfrm>
            <a:off x="9456499" y="4073471"/>
            <a:ext cx="1120587" cy="1065581"/>
          </a:xfrm>
          <a:prstGeom prst="rect">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Train IB</a:t>
            </a:r>
          </a:p>
          <a:p>
            <a:pPr algn="ctr"/>
            <a:r>
              <a:rPr lang="en-US"/>
              <a:t>Test IB</a:t>
            </a:r>
          </a:p>
        </p:txBody>
      </p:sp>
      <p:sp>
        <p:nvSpPr>
          <p:cNvPr id="10" name="Rectangle 9">
            <a:extLst>
              <a:ext uri="{FF2B5EF4-FFF2-40B4-BE49-F238E27FC236}">
                <a16:creationId xmlns:a16="http://schemas.microsoft.com/office/drawing/2014/main" id="{FBE0D6A6-122C-EDB4-8022-EEBE47BE23B6}"/>
              </a:ext>
            </a:extLst>
          </p:cNvPr>
          <p:cNvSpPr/>
          <p:nvPr/>
        </p:nvSpPr>
        <p:spPr>
          <a:xfrm>
            <a:off x="10724934" y="4073471"/>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IB</a:t>
            </a:r>
          </a:p>
          <a:p>
            <a:pPr algn="ctr"/>
            <a:r>
              <a:rPr lang="en-US"/>
              <a:t>Test BM</a:t>
            </a:r>
          </a:p>
        </p:txBody>
      </p:sp>
      <p:sp>
        <p:nvSpPr>
          <p:cNvPr id="11" name="Rectangle 10">
            <a:extLst>
              <a:ext uri="{FF2B5EF4-FFF2-40B4-BE49-F238E27FC236}">
                <a16:creationId xmlns:a16="http://schemas.microsoft.com/office/drawing/2014/main" id="{193F0B48-CB53-817E-7407-41C996BD3CFD}"/>
              </a:ext>
            </a:extLst>
          </p:cNvPr>
          <p:cNvSpPr/>
          <p:nvPr/>
        </p:nvSpPr>
        <p:spPr>
          <a:xfrm>
            <a:off x="8173115" y="5254168"/>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BM</a:t>
            </a:r>
          </a:p>
          <a:p>
            <a:pPr algn="ctr"/>
            <a:r>
              <a:rPr lang="en-US"/>
              <a:t>Test DC</a:t>
            </a:r>
          </a:p>
        </p:txBody>
      </p:sp>
      <p:sp>
        <p:nvSpPr>
          <p:cNvPr id="12" name="Rectangle 11">
            <a:extLst>
              <a:ext uri="{FF2B5EF4-FFF2-40B4-BE49-F238E27FC236}">
                <a16:creationId xmlns:a16="http://schemas.microsoft.com/office/drawing/2014/main" id="{B813351B-57FD-04DF-DE85-D644D9E0C5F2}"/>
              </a:ext>
            </a:extLst>
          </p:cNvPr>
          <p:cNvSpPr/>
          <p:nvPr/>
        </p:nvSpPr>
        <p:spPr>
          <a:xfrm>
            <a:off x="9456499" y="5254168"/>
            <a:ext cx="1120587" cy="106558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 BM</a:t>
            </a:r>
          </a:p>
          <a:p>
            <a:pPr algn="ctr"/>
            <a:r>
              <a:rPr lang="en-US"/>
              <a:t>Test IB</a:t>
            </a:r>
          </a:p>
        </p:txBody>
      </p:sp>
      <p:sp>
        <p:nvSpPr>
          <p:cNvPr id="14" name="Rectangle 13">
            <a:extLst>
              <a:ext uri="{FF2B5EF4-FFF2-40B4-BE49-F238E27FC236}">
                <a16:creationId xmlns:a16="http://schemas.microsoft.com/office/drawing/2014/main" id="{17D3499D-678A-FFEC-49C4-F32FAB00E44F}"/>
              </a:ext>
            </a:extLst>
          </p:cNvPr>
          <p:cNvSpPr/>
          <p:nvPr/>
        </p:nvSpPr>
        <p:spPr>
          <a:xfrm>
            <a:off x="10724934" y="5254168"/>
            <a:ext cx="1120587" cy="1065581"/>
          </a:xfrm>
          <a:prstGeom prst="rect">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Train BM</a:t>
            </a:r>
          </a:p>
          <a:p>
            <a:pPr algn="ctr"/>
            <a:r>
              <a:rPr lang="en-US"/>
              <a:t>Test BM</a:t>
            </a:r>
          </a:p>
        </p:txBody>
      </p:sp>
    </p:spTree>
    <p:extLst>
      <p:ext uri="{BB962C8B-B14F-4D97-AF65-F5344CB8AC3E}">
        <p14:creationId xmlns:p14="http://schemas.microsoft.com/office/powerpoint/2010/main" val="309285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5" grpId="0" animBg="1"/>
      <p:bldP spid="4" grpId="0" animBg="1"/>
      <p:bldP spid="6" grpId="0" animBg="1"/>
      <p:bldP spid="7" grpId="0" animBg="1"/>
      <p:bldP spid="9" grpId="0" animBg="1"/>
      <p:bldP spid="10" grpId="0" animBg="1"/>
      <p:bldP spid="11" grpId="0" animBg="1"/>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4F50-E20F-2B4B-B420-4FA285A340C1}"/>
              </a:ext>
            </a:extLst>
          </p:cNvPr>
          <p:cNvSpPr>
            <a:spLocks noGrp="1"/>
          </p:cNvSpPr>
          <p:nvPr>
            <p:ph type="title"/>
          </p:nvPr>
        </p:nvSpPr>
        <p:spPr/>
        <p:txBody>
          <a:bodyPr/>
          <a:lstStyle/>
          <a:p>
            <a:r>
              <a:rPr lang="en-US" b="1"/>
              <a:t>Methodology progression</a:t>
            </a:r>
            <a:endParaRPr lang="en-US"/>
          </a:p>
        </p:txBody>
      </p:sp>
      <p:sp>
        <p:nvSpPr>
          <p:cNvPr id="3" name="Content Placeholder 2">
            <a:extLst>
              <a:ext uri="{FF2B5EF4-FFF2-40B4-BE49-F238E27FC236}">
                <a16:creationId xmlns:a16="http://schemas.microsoft.com/office/drawing/2014/main" id="{E9F72E44-45F7-A4C2-34D9-0EDD628DD338}"/>
              </a:ext>
            </a:extLst>
          </p:cNvPr>
          <p:cNvSpPr>
            <a:spLocks noGrp="1"/>
          </p:cNvSpPr>
          <p:nvPr>
            <p:ph idx="1"/>
          </p:nvPr>
        </p:nvSpPr>
        <p:spPr>
          <a:xfrm>
            <a:off x="1027516" y="1547826"/>
            <a:ext cx="8946541" cy="4195481"/>
          </a:xfrm>
        </p:spPr>
        <p:txBody>
          <a:bodyPr/>
          <a:lstStyle/>
          <a:p>
            <a:r>
              <a:rPr lang="en-US"/>
              <a:t>Sliding window for training and testing</a:t>
            </a:r>
          </a:p>
          <a:p>
            <a:r>
              <a:rPr lang="en-US"/>
              <a:t>Temporal generalization</a:t>
            </a:r>
          </a:p>
          <a:p>
            <a:pPr lvl="1"/>
            <a:r>
              <a:rPr lang="en-US"/>
              <a:t>To test whether a signal is delayed in on paradigm</a:t>
            </a:r>
          </a:p>
        </p:txBody>
      </p:sp>
      <p:grpSp>
        <p:nvGrpSpPr>
          <p:cNvPr id="15" name="Group 14">
            <a:extLst>
              <a:ext uri="{FF2B5EF4-FFF2-40B4-BE49-F238E27FC236}">
                <a16:creationId xmlns:a16="http://schemas.microsoft.com/office/drawing/2014/main" id="{90A1A28B-E02B-350A-9437-717ACF7F6DC8}"/>
              </a:ext>
            </a:extLst>
          </p:cNvPr>
          <p:cNvGrpSpPr/>
          <p:nvPr/>
        </p:nvGrpSpPr>
        <p:grpSpPr>
          <a:xfrm>
            <a:off x="1693221" y="3365187"/>
            <a:ext cx="1708449" cy="1722084"/>
            <a:chOff x="1928384" y="2248844"/>
            <a:chExt cx="2352362" cy="2371137"/>
          </a:xfrm>
        </p:grpSpPr>
        <p:pic>
          <p:nvPicPr>
            <p:cNvPr id="9" name="Picture 8">
              <a:extLst>
                <a:ext uri="{FF2B5EF4-FFF2-40B4-BE49-F238E27FC236}">
                  <a16:creationId xmlns:a16="http://schemas.microsoft.com/office/drawing/2014/main" id="{7C2F3956-B38B-672C-FC06-DB117A448E64}"/>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a:off x="2534913" y="2248844"/>
              <a:ext cx="1745833" cy="1822159"/>
            </a:xfrm>
            <a:prstGeom prst="rect">
              <a:avLst/>
            </a:prstGeom>
            <a:solidFill>
              <a:schemeClr val="bg1">
                <a:alpha val="16000"/>
              </a:schemeClr>
            </a:solidFill>
          </p:spPr>
        </p:pic>
        <p:pic>
          <p:nvPicPr>
            <p:cNvPr id="8" name="Picture 7">
              <a:extLst>
                <a:ext uri="{FF2B5EF4-FFF2-40B4-BE49-F238E27FC236}">
                  <a16:creationId xmlns:a16="http://schemas.microsoft.com/office/drawing/2014/main" id="{6DF9F7A7-8D9D-ECEC-3F6C-75D1CCF03762}"/>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rot="10800000">
              <a:off x="2380977" y="2398699"/>
              <a:ext cx="1745833" cy="1822159"/>
            </a:xfrm>
            <a:prstGeom prst="rect">
              <a:avLst/>
            </a:prstGeom>
            <a:solidFill>
              <a:schemeClr val="bg1">
                <a:alpha val="16000"/>
              </a:schemeClr>
            </a:solidFill>
          </p:spPr>
        </p:pic>
        <p:pic>
          <p:nvPicPr>
            <p:cNvPr id="7" name="Picture 6">
              <a:extLst>
                <a:ext uri="{FF2B5EF4-FFF2-40B4-BE49-F238E27FC236}">
                  <a16:creationId xmlns:a16="http://schemas.microsoft.com/office/drawing/2014/main" id="{09755550-8BE8-8EC0-58AA-6E3BF72F4A34}"/>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a:off x="2217939" y="2531740"/>
              <a:ext cx="1745833" cy="1822159"/>
            </a:xfrm>
            <a:prstGeom prst="rect">
              <a:avLst/>
            </a:prstGeom>
            <a:solidFill>
              <a:schemeClr val="bg1">
                <a:alpha val="16000"/>
              </a:schemeClr>
            </a:solidFill>
          </p:spPr>
        </p:pic>
        <p:pic>
          <p:nvPicPr>
            <p:cNvPr id="78" name="Picture 77">
              <a:extLst>
                <a:ext uri="{FF2B5EF4-FFF2-40B4-BE49-F238E27FC236}">
                  <a16:creationId xmlns:a16="http://schemas.microsoft.com/office/drawing/2014/main" id="{C13EE342-FBA4-5681-F5F1-71FF359D6140}"/>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rot="10800000">
              <a:off x="2073162" y="2664781"/>
              <a:ext cx="1745833" cy="1822159"/>
            </a:xfrm>
            <a:prstGeom prst="rect">
              <a:avLst/>
            </a:prstGeom>
            <a:solidFill>
              <a:schemeClr val="bg1">
                <a:alpha val="16000"/>
              </a:schemeClr>
            </a:solidFill>
          </p:spPr>
        </p:pic>
        <p:pic>
          <p:nvPicPr>
            <p:cNvPr id="79" name="Picture 78">
              <a:extLst>
                <a:ext uri="{FF2B5EF4-FFF2-40B4-BE49-F238E27FC236}">
                  <a16:creationId xmlns:a16="http://schemas.microsoft.com/office/drawing/2014/main" id="{E6CC45C0-8EEB-9C90-15B9-E8175801A383}"/>
                </a:ext>
              </a:extLst>
            </p:cNvPr>
            <p:cNvPicPr>
              <a:picLocks noChangeAspect="1"/>
            </p:cNvPicPr>
            <p:nvPr/>
          </p:nvPicPr>
          <p:blipFill rotWithShape="1">
            <a:blip r:embed="rId2"/>
            <a:srcRect t="47445" r="57316" b="27333"/>
            <a:stretch/>
          </p:blipFill>
          <p:spPr>
            <a:xfrm>
              <a:off x="1928384" y="2797822"/>
              <a:ext cx="1745834" cy="1822159"/>
            </a:xfrm>
            <a:prstGeom prst="rect">
              <a:avLst/>
            </a:prstGeom>
          </p:spPr>
        </p:pic>
        <p:cxnSp>
          <p:nvCxnSpPr>
            <p:cNvPr id="81" name="Straight Connector 80">
              <a:extLst>
                <a:ext uri="{FF2B5EF4-FFF2-40B4-BE49-F238E27FC236}">
                  <a16:creationId xmlns:a16="http://schemas.microsoft.com/office/drawing/2014/main" id="{FB451FD6-7546-C823-1FCC-D7CBC1D4CC3D}"/>
                </a:ext>
              </a:extLst>
            </p:cNvPr>
            <p:cNvCxnSpPr>
              <a:cxnSpLocks/>
            </p:cNvCxnSpPr>
            <p:nvPr/>
          </p:nvCxnSpPr>
          <p:spPr>
            <a:xfrm flipV="1">
              <a:off x="3674212" y="2265658"/>
              <a:ext cx="606534" cy="51963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Arrow: Curved Right 3">
            <a:extLst>
              <a:ext uri="{FF2B5EF4-FFF2-40B4-BE49-F238E27FC236}">
                <a16:creationId xmlns:a16="http://schemas.microsoft.com/office/drawing/2014/main" id="{0E6B5E2C-9C13-84F1-527C-0E8703680338}"/>
              </a:ext>
            </a:extLst>
          </p:cNvPr>
          <p:cNvSpPr/>
          <p:nvPr/>
        </p:nvSpPr>
        <p:spPr>
          <a:xfrm>
            <a:off x="986750" y="5123202"/>
            <a:ext cx="469900" cy="60380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29CEEAFB-4FB6-1AB7-BF9E-D651ECCAE5F5}"/>
              </a:ext>
            </a:extLst>
          </p:cNvPr>
          <p:cNvSpPr/>
          <p:nvPr/>
        </p:nvSpPr>
        <p:spPr>
          <a:xfrm>
            <a:off x="1622300" y="5513493"/>
            <a:ext cx="1045554" cy="776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a:t>
            </a:r>
          </a:p>
        </p:txBody>
      </p:sp>
      <p:pic>
        <p:nvPicPr>
          <p:cNvPr id="12" name="Picture 11" descr="A graph of different colored lines&#10;&#10;Description automatically generated">
            <a:extLst>
              <a:ext uri="{FF2B5EF4-FFF2-40B4-BE49-F238E27FC236}">
                <a16:creationId xmlns:a16="http://schemas.microsoft.com/office/drawing/2014/main" id="{C93BB38F-AF50-3D25-F4B5-0094AC795D32}"/>
              </a:ext>
            </a:extLst>
          </p:cNvPr>
          <p:cNvPicPr>
            <a:picLocks noChangeAspect="1"/>
          </p:cNvPicPr>
          <p:nvPr/>
        </p:nvPicPr>
        <p:blipFill rotWithShape="1">
          <a:blip r:embed="rId3">
            <a:extLst>
              <a:ext uri="{28A0092B-C50C-407E-A947-70E740481C1C}">
                <a14:useLocalDpi xmlns:a14="http://schemas.microsoft.com/office/drawing/2010/main" val="0"/>
              </a:ext>
            </a:extLst>
          </a:blip>
          <a:srcRect t="2626" b="58935"/>
          <a:stretch/>
        </p:blipFill>
        <p:spPr>
          <a:xfrm>
            <a:off x="8347479" y="2041808"/>
            <a:ext cx="2582114" cy="1323379"/>
          </a:xfrm>
          <a:prstGeom prst="rect">
            <a:avLst/>
          </a:prstGeom>
        </p:spPr>
      </p:pic>
      <p:sp>
        <p:nvSpPr>
          <p:cNvPr id="13" name="Rectangle 12">
            <a:extLst>
              <a:ext uri="{FF2B5EF4-FFF2-40B4-BE49-F238E27FC236}">
                <a16:creationId xmlns:a16="http://schemas.microsoft.com/office/drawing/2014/main" id="{E3FF82FC-996A-6BD5-24F9-78BF4BAE0463}"/>
              </a:ext>
            </a:extLst>
          </p:cNvPr>
          <p:cNvSpPr/>
          <p:nvPr/>
        </p:nvSpPr>
        <p:spPr>
          <a:xfrm>
            <a:off x="8594884" y="2305138"/>
            <a:ext cx="189564" cy="796721"/>
          </a:xfrm>
          <a:prstGeom prst="rect">
            <a:avLst/>
          </a:prstGeom>
          <a:solidFill>
            <a:schemeClr val="bg2">
              <a:lumMod val="20000"/>
              <a:lumOff val="8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1C6B1B2-24FD-0C01-39C7-DA1DB76D4DA5}"/>
              </a:ext>
            </a:extLst>
          </p:cNvPr>
          <p:cNvGrpSpPr/>
          <p:nvPr/>
        </p:nvGrpSpPr>
        <p:grpSpPr>
          <a:xfrm>
            <a:off x="4949458" y="3365187"/>
            <a:ext cx="1708449" cy="1722084"/>
            <a:chOff x="1928384" y="2248844"/>
            <a:chExt cx="2352362" cy="2371137"/>
          </a:xfrm>
        </p:grpSpPr>
        <p:pic>
          <p:nvPicPr>
            <p:cNvPr id="17" name="Picture 16">
              <a:extLst>
                <a:ext uri="{FF2B5EF4-FFF2-40B4-BE49-F238E27FC236}">
                  <a16:creationId xmlns:a16="http://schemas.microsoft.com/office/drawing/2014/main" id="{94AABDD6-A267-4551-E526-6FCB31E69594}"/>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a:off x="2534913" y="2248844"/>
              <a:ext cx="1745833" cy="1822159"/>
            </a:xfrm>
            <a:prstGeom prst="rect">
              <a:avLst/>
            </a:prstGeom>
            <a:solidFill>
              <a:schemeClr val="bg1">
                <a:alpha val="16000"/>
              </a:schemeClr>
            </a:solidFill>
          </p:spPr>
        </p:pic>
        <p:pic>
          <p:nvPicPr>
            <p:cNvPr id="18" name="Picture 17">
              <a:extLst>
                <a:ext uri="{FF2B5EF4-FFF2-40B4-BE49-F238E27FC236}">
                  <a16:creationId xmlns:a16="http://schemas.microsoft.com/office/drawing/2014/main" id="{B84A4C74-1A5E-BA4D-D918-5AE90BF09561}"/>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rot="10800000">
              <a:off x="2380977" y="2398699"/>
              <a:ext cx="1745833" cy="1822159"/>
            </a:xfrm>
            <a:prstGeom prst="rect">
              <a:avLst/>
            </a:prstGeom>
            <a:solidFill>
              <a:schemeClr val="bg1">
                <a:alpha val="16000"/>
              </a:schemeClr>
            </a:solidFill>
          </p:spPr>
        </p:pic>
        <p:pic>
          <p:nvPicPr>
            <p:cNvPr id="19" name="Picture 18">
              <a:extLst>
                <a:ext uri="{FF2B5EF4-FFF2-40B4-BE49-F238E27FC236}">
                  <a16:creationId xmlns:a16="http://schemas.microsoft.com/office/drawing/2014/main" id="{E5A4993D-1707-173F-5C2F-1A81A1DFFDD9}"/>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a:off x="2217939" y="2531740"/>
              <a:ext cx="1745833" cy="1822159"/>
            </a:xfrm>
            <a:prstGeom prst="rect">
              <a:avLst/>
            </a:prstGeom>
            <a:solidFill>
              <a:schemeClr val="bg1">
                <a:alpha val="16000"/>
              </a:schemeClr>
            </a:solidFill>
          </p:spPr>
        </p:pic>
        <p:pic>
          <p:nvPicPr>
            <p:cNvPr id="20" name="Picture 19">
              <a:extLst>
                <a:ext uri="{FF2B5EF4-FFF2-40B4-BE49-F238E27FC236}">
                  <a16:creationId xmlns:a16="http://schemas.microsoft.com/office/drawing/2014/main" id="{A0A440E0-0FFD-609B-EEA6-719BAE9B1F96}"/>
                </a:ext>
              </a:extLst>
            </p:cNvPr>
            <p:cNvPicPr>
              <a:picLocks noChangeAspect="1"/>
            </p:cNvPicPr>
            <p:nvPr/>
          </p:nvPicPr>
          <p:blipFill rotWithShape="1">
            <a:blip r:embed="rId2">
              <a:duotone>
                <a:prstClr val="black"/>
                <a:schemeClr val="bg1">
                  <a:tint val="45000"/>
                  <a:satMod val="400000"/>
                </a:schemeClr>
              </a:duotone>
            </a:blip>
            <a:srcRect l="57316" t="47445" b="27333"/>
            <a:stretch/>
          </p:blipFill>
          <p:spPr>
            <a:xfrm rot="10800000">
              <a:off x="2073162" y="2664781"/>
              <a:ext cx="1745833" cy="1822159"/>
            </a:xfrm>
            <a:prstGeom prst="rect">
              <a:avLst/>
            </a:prstGeom>
            <a:solidFill>
              <a:schemeClr val="bg1">
                <a:alpha val="16000"/>
              </a:schemeClr>
            </a:solidFill>
          </p:spPr>
        </p:pic>
        <p:pic>
          <p:nvPicPr>
            <p:cNvPr id="21" name="Picture 20">
              <a:extLst>
                <a:ext uri="{FF2B5EF4-FFF2-40B4-BE49-F238E27FC236}">
                  <a16:creationId xmlns:a16="http://schemas.microsoft.com/office/drawing/2014/main" id="{554295D4-9188-54A0-5BD3-32EC80227D96}"/>
                </a:ext>
              </a:extLst>
            </p:cNvPr>
            <p:cNvPicPr>
              <a:picLocks noChangeAspect="1"/>
            </p:cNvPicPr>
            <p:nvPr/>
          </p:nvPicPr>
          <p:blipFill rotWithShape="1">
            <a:blip r:embed="rId2"/>
            <a:srcRect t="47445" r="57316" b="27333"/>
            <a:stretch/>
          </p:blipFill>
          <p:spPr>
            <a:xfrm>
              <a:off x="1928384" y="2797822"/>
              <a:ext cx="1745834" cy="1822159"/>
            </a:xfrm>
            <a:prstGeom prst="rect">
              <a:avLst/>
            </a:prstGeom>
          </p:spPr>
        </p:pic>
        <p:cxnSp>
          <p:nvCxnSpPr>
            <p:cNvPr id="23" name="Straight Connector 22">
              <a:extLst>
                <a:ext uri="{FF2B5EF4-FFF2-40B4-BE49-F238E27FC236}">
                  <a16:creationId xmlns:a16="http://schemas.microsoft.com/office/drawing/2014/main" id="{579921E3-9B0A-CF2F-C37C-D4A9A2F29754}"/>
                </a:ext>
              </a:extLst>
            </p:cNvPr>
            <p:cNvCxnSpPr>
              <a:cxnSpLocks/>
            </p:cNvCxnSpPr>
            <p:nvPr/>
          </p:nvCxnSpPr>
          <p:spPr>
            <a:xfrm flipV="1">
              <a:off x="3674212" y="2265658"/>
              <a:ext cx="606534" cy="51963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Arrow: Curved Right 23">
            <a:extLst>
              <a:ext uri="{FF2B5EF4-FFF2-40B4-BE49-F238E27FC236}">
                <a16:creationId xmlns:a16="http://schemas.microsoft.com/office/drawing/2014/main" id="{5F6EB984-BD7C-217E-FC18-68A87D78CAAD}"/>
              </a:ext>
            </a:extLst>
          </p:cNvPr>
          <p:cNvSpPr/>
          <p:nvPr/>
        </p:nvSpPr>
        <p:spPr>
          <a:xfrm>
            <a:off x="4309420" y="5123201"/>
            <a:ext cx="469900" cy="69321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F3E0F62E-0496-76FE-62FE-E564D37C6435}"/>
              </a:ext>
            </a:extLst>
          </p:cNvPr>
          <p:cNvSpPr/>
          <p:nvPr/>
        </p:nvSpPr>
        <p:spPr>
          <a:xfrm>
            <a:off x="4989269" y="5480019"/>
            <a:ext cx="1045554" cy="776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Test</a:t>
            </a:r>
          </a:p>
        </p:txBody>
      </p:sp>
      <p:sp>
        <p:nvSpPr>
          <p:cNvPr id="28" name="Rectangle 27">
            <a:extLst>
              <a:ext uri="{FF2B5EF4-FFF2-40B4-BE49-F238E27FC236}">
                <a16:creationId xmlns:a16="http://schemas.microsoft.com/office/drawing/2014/main" id="{36F6DA24-7378-6E53-EA84-A63C435B0665}"/>
              </a:ext>
            </a:extLst>
          </p:cNvPr>
          <p:cNvSpPr/>
          <p:nvPr/>
        </p:nvSpPr>
        <p:spPr>
          <a:xfrm>
            <a:off x="1640372" y="3722672"/>
            <a:ext cx="230916" cy="1400529"/>
          </a:xfrm>
          <a:prstGeom prst="rect">
            <a:avLst/>
          </a:prstGeom>
          <a:solidFill>
            <a:schemeClr val="bg2">
              <a:lumMod val="20000"/>
              <a:lumOff val="8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EDCDCB-E436-F50C-4368-AD2975C38536}"/>
              </a:ext>
            </a:extLst>
          </p:cNvPr>
          <p:cNvSpPr/>
          <p:nvPr/>
        </p:nvSpPr>
        <p:spPr>
          <a:xfrm>
            <a:off x="4908012" y="3737558"/>
            <a:ext cx="230916" cy="1400529"/>
          </a:xfrm>
          <a:prstGeom prst="rect">
            <a:avLst/>
          </a:prstGeom>
          <a:solidFill>
            <a:schemeClr val="bg2">
              <a:lumMod val="20000"/>
              <a:lumOff val="8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creenshot of a graph&#10;&#10;Description automatically generated">
            <a:extLst>
              <a:ext uri="{FF2B5EF4-FFF2-40B4-BE49-F238E27FC236}">
                <a16:creationId xmlns:a16="http://schemas.microsoft.com/office/drawing/2014/main" id="{49A8847E-EF4D-1E2F-FBCB-802066D0C434}"/>
              </a:ext>
            </a:extLst>
          </p:cNvPr>
          <p:cNvPicPr>
            <a:picLocks noChangeAspect="1"/>
          </p:cNvPicPr>
          <p:nvPr/>
        </p:nvPicPr>
        <p:blipFill rotWithShape="1">
          <a:blip r:embed="rId4">
            <a:extLst>
              <a:ext uri="{28A0092B-C50C-407E-A947-70E740481C1C}">
                <a14:useLocalDpi xmlns:a14="http://schemas.microsoft.com/office/drawing/2010/main" val="0"/>
              </a:ext>
            </a:extLst>
          </a:blip>
          <a:srcRect l="63203" t="8055" r="8519" b="63323"/>
          <a:stretch/>
        </p:blipFill>
        <p:spPr>
          <a:xfrm>
            <a:off x="8669256" y="4331802"/>
            <a:ext cx="1939312" cy="1962890"/>
          </a:xfrm>
          <a:prstGeom prst="rect">
            <a:avLst/>
          </a:prstGeom>
        </p:spPr>
      </p:pic>
      <p:sp>
        <p:nvSpPr>
          <p:cNvPr id="34" name="TextBox 33">
            <a:extLst>
              <a:ext uri="{FF2B5EF4-FFF2-40B4-BE49-F238E27FC236}">
                <a16:creationId xmlns:a16="http://schemas.microsoft.com/office/drawing/2014/main" id="{81086924-BB42-965C-6572-76252F857912}"/>
              </a:ext>
            </a:extLst>
          </p:cNvPr>
          <p:cNvSpPr txBox="1"/>
          <p:nvPr/>
        </p:nvSpPr>
        <p:spPr>
          <a:xfrm>
            <a:off x="8399579" y="1269180"/>
            <a:ext cx="2529072" cy="646331"/>
          </a:xfrm>
          <a:prstGeom prst="rect">
            <a:avLst/>
          </a:prstGeom>
          <a:noFill/>
        </p:spPr>
        <p:txBody>
          <a:bodyPr wrap="square" rtlCol="0">
            <a:spAutoFit/>
          </a:bodyPr>
          <a:lstStyle/>
          <a:p>
            <a:pPr algn="ctr"/>
            <a:r>
              <a:rPr lang="en-US"/>
              <a:t>Train and Test at the same time points</a:t>
            </a:r>
          </a:p>
        </p:txBody>
      </p:sp>
      <p:sp>
        <p:nvSpPr>
          <p:cNvPr id="35" name="TextBox 34">
            <a:extLst>
              <a:ext uri="{FF2B5EF4-FFF2-40B4-BE49-F238E27FC236}">
                <a16:creationId xmlns:a16="http://schemas.microsoft.com/office/drawing/2014/main" id="{B2AD34EE-7D93-33F8-7F8C-65438907D7DC}"/>
              </a:ext>
            </a:extLst>
          </p:cNvPr>
          <p:cNvSpPr txBox="1"/>
          <p:nvPr/>
        </p:nvSpPr>
        <p:spPr>
          <a:xfrm>
            <a:off x="8400897" y="3619084"/>
            <a:ext cx="2529072" cy="646331"/>
          </a:xfrm>
          <a:prstGeom prst="rect">
            <a:avLst/>
          </a:prstGeom>
          <a:noFill/>
        </p:spPr>
        <p:txBody>
          <a:bodyPr wrap="square" rtlCol="0">
            <a:spAutoFit/>
          </a:bodyPr>
          <a:lstStyle/>
          <a:p>
            <a:pPr algn="ctr"/>
            <a:r>
              <a:rPr lang="en-US"/>
              <a:t>Train and Test at the ALL time points</a:t>
            </a:r>
          </a:p>
        </p:txBody>
      </p:sp>
      <p:sp>
        <p:nvSpPr>
          <p:cNvPr id="36" name="TextBox 35">
            <a:extLst>
              <a:ext uri="{FF2B5EF4-FFF2-40B4-BE49-F238E27FC236}">
                <a16:creationId xmlns:a16="http://schemas.microsoft.com/office/drawing/2014/main" id="{37944B91-357B-B049-FD3A-CF6154385206}"/>
              </a:ext>
            </a:extLst>
          </p:cNvPr>
          <p:cNvSpPr txBox="1"/>
          <p:nvPr/>
        </p:nvSpPr>
        <p:spPr>
          <a:xfrm>
            <a:off x="7845829" y="5056981"/>
            <a:ext cx="731179" cy="369332"/>
          </a:xfrm>
          <a:prstGeom prst="rect">
            <a:avLst/>
          </a:prstGeom>
          <a:noFill/>
        </p:spPr>
        <p:txBody>
          <a:bodyPr wrap="square" rtlCol="0">
            <a:spAutoFit/>
          </a:bodyPr>
          <a:lstStyle/>
          <a:p>
            <a:r>
              <a:rPr lang="en-US"/>
              <a:t>Train</a:t>
            </a:r>
          </a:p>
        </p:txBody>
      </p:sp>
      <p:sp>
        <p:nvSpPr>
          <p:cNvPr id="37" name="TextBox 36">
            <a:extLst>
              <a:ext uri="{FF2B5EF4-FFF2-40B4-BE49-F238E27FC236}">
                <a16:creationId xmlns:a16="http://schemas.microsoft.com/office/drawing/2014/main" id="{2BECC537-5F64-E889-084A-52917493E26A}"/>
              </a:ext>
            </a:extLst>
          </p:cNvPr>
          <p:cNvSpPr txBox="1"/>
          <p:nvPr/>
        </p:nvSpPr>
        <p:spPr>
          <a:xfrm>
            <a:off x="9319655" y="6297587"/>
            <a:ext cx="731179" cy="369332"/>
          </a:xfrm>
          <a:prstGeom prst="rect">
            <a:avLst/>
          </a:prstGeom>
          <a:noFill/>
        </p:spPr>
        <p:txBody>
          <a:bodyPr wrap="square" rtlCol="0">
            <a:spAutoFit/>
          </a:bodyPr>
          <a:lstStyle/>
          <a:p>
            <a:r>
              <a:rPr lang="en-US"/>
              <a:t>Test</a:t>
            </a:r>
          </a:p>
        </p:txBody>
      </p:sp>
    </p:spTree>
    <p:extLst>
      <p:ext uri="{BB962C8B-B14F-4D97-AF65-F5344CB8AC3E}">
        <p14:creationId xmlns:p14="http://schemas.microsoft.com/office/powerpoint/2010/main" val="332933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417 2.59259E-6 L 0.09987 -0.00463 " pathEditMode="relative" rAng="0" ptsTypes="AA">
                                      <p:cBhvr>
                                        <p:cTn id="6" dur="2000" fill="hold"/>
                                        <p:tgtEl>
                                          <p:spTgt spid="28"/>
                                        </p:tgtEl>
                                        <p:attrNameLst>
                                          <p:attrName>ppt_x</p:attrName>
                                          <p:attrName>ppt_y</p:attrName>
                                        </p:attrNameLst>
                                      </p:cBhvr>
                                      <p:rCtr x="5195" y="-23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417 -7.40741E-7 L 0.09987 -0.00463 " pathEditMode="relative" rAng="0" ptsTypes="AA">
                                      <p:cBhvr>
                                        <p:cTn id="10" dur="2000" fill="hold"/>
                                        <p:tgtEl>
                                          <p:spTgt spid="29"/>
                                        </p:tgtEl>
                                        <p:attrNameLst>
                                          <p:attrName>ppt_x</p:attrName>
                                          <p:attrName>ppt_y</p:attrName>
                                        </p:attrNameLst>
                                      </p:cBhvr>
                                      <p:rCtr x="5195" y="-2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16667E-7 -2.96296E-6 L 0.14427 -0.00347 " pathEditMode="relative" rAng="0" ptsTypes="AA">
                                      <p:cBhvr>
                                        <p:cTn id="14" dur="2000" fill="hold"/>
                                        <p:tgtEl>
                                          <p:spTgt spid="13"/>
                                        </p:tgtEl>
                                        <p:attrNameLst>
                                          <p:attrName>ppt_x</p:attrName>
                                          <p:attrName>ppt_y</p:attrName>
                                        </p:attrNameLst>
                                      </p:cBhvr>
                                      <p:rCtr x="7214"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CA26-1F41-7F05-E33B-0B79915B0562}"/>
              </a:ext>
            </a:extLst>
          </p:cNvPr>
          <p:cNvSpPr>
            <a:spLocks noGrp="1"/>
          </p:cNvSpPr>
          <p:nvPr>
            <p:ph type="title"/>
          </p:nvPr>
        </p:nvSpPr>
        <p:spPr/>
        <p:txBody>
          <a:bodyPr/>
          <a:lstStyle/>
          <a:p>
            <a:r>
              <a:rPr lang="en-US" b="1"/>
              <a:t>Current pilot results</a:t>
            </a:r>
          </a:p>
        </p:txBody>
      </p:sp>
      <p:sp>
        <p:nvSpPr>
          <p:cNvPr id="6" name="Content Placeholder 2">
            <a:extLst>
              <a:ext uri="{FF2B5EF4-FFF2-40B4-BE49-F238E27FC236}">
                <a16:creationId xmlns:a16="http://schemas.microsoft.com/office/drawing/2014/main" id="{EED68973-F876-EC08-BB1E-2E61DC67AA9B}"/>
              </a:ext>
            </a:extLst>
          </p:cNvPr>
          <p:cNvSpPr>
            <a:spLocks noGrp="1"/>
          </p:cNvSpPr>
          <p:nvPr>
            <p:ph idx="1"/>
          </p:nvPr>
        </p:nvSpPr>
        <p:spPr>
          <a:xfrm>
            <a:off x="1104293" y="1454503"/>
            <a:ext cx="8946541" cy="4195481"/>
          </a:xfrm>
        </p:spPr>
        <p:txBody>
          <a:bodyPr/>
          <a:lstStyle/>
          <a:p>
            <a:r>
              <a:rPr lang="en-US"/>
              <a:t>Big Soup + individual tests (4 participants)</a:t>
            </a:r>
          </a:p>
          <a:p>
            <a:pPr lvl="1"/>
            <a:r>
              <a:rPr lang="en-US"/>
              <a:t>Trending significance in DCF, while reaching significance in IB and BM low C.I. &gt; 50% and high C.I. &lt; 50%</a:t>
            </a:r>
          </a:p>
          <a:p>
            <a:pPr lvl="1"/>
            <a:endParaRPr lang="en-US"/>
          </a:p>
        </p:txBody>
      </p:sp>
      <p:pic>
        <p:nvPicPr>
          <p:cNvPr id="13" name="Picture 12">
            <a:extLst>
              <a:ext uri="{FF2B5EF4-FFF2-40B4-BE49-F238E27FC236}">
                <a16:creationId xmlns:a16="http://schemas.microsoft.com/office/drawing/2014/main" id="{00BA73BE-5472-7ECF-0836-CD04DA010A1E}"/>
              </a:ext>
            </a:extLst>
          </p:cNvPr>
          <p:cNvPicPr>
            <a:picLocks noChangeAspect="1"/>
          </p:cNvPicPr>
          <p:nvPr/>
        </p:nvPicPr>
        <p:blipFill>
          <a:blip r:embed="rId2"/>
          <a:stretch>
            <a:fillRect/>
          </a:stretch>
        </p:blipFill>
        <p:spPr>
          <a:xfrm>
            <a:off x="449580" y="2855033"/>
            <a:ext cx="11292840" cy="3493765"/>
          </a:xfrm>
          <a:prstGeom prst="rect">
            <a:avLst/>
          </a:prstGeom>
        </p:spPr>
      </p:pic>
    </p:spTree>
    <p:extLst>
      <p:ext uri="{BB962C8B-B14F-4D97-AF65-F5344CB8AC3E}">
        <p14:creationId xmlns:p14="http://schemas.microsoft.com/office/powerpoint/2010/main" val="273011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CA26-1F41-7F05-E33B-0B79915B0562}"/>
              </a:ext>
            </a:extLst>
          </p:cNvPr>
          <p:cNvSpPr>
            <a:spLocks noGrp="1"/>
          </p:cNvSpPr>
          <p:nvPr>
            <p:ph type="title"/>
          </p:nvPr>
        </p:nvSpPr>
        <p:spPr/>
        <p:txBody>
          <a:bodyPr/>
          <a:lstStyle/>
          <a:p>
            <a:r>
              <a:rPr lang="en-US" b="1"/>
              <a:t>Current pilot results</a:t>
            </a:r>
          </a:p>
        </p:txBody>
      </p:sp>
      <p:sp>
        <p:nvSpPr>
          <p:cNvPr id="6" name="Content Placeholder 2">
            <a:extLst>
              <a:ext uri="{FF2B5EF4-FFF2-40B4-BE49-F238E27FC236}">
                <a16:creationId xmlns:a16="http://schemas.microsoft.com/office/drawing/2014/main" id="{EED68973-F876-EC08-BB1E-2E61DC67AA9B}"/>
              </a:ext>
            </a:extLst>
          </p:cNvPr>
          <p:cNvSpPr>
            <a:spLocks noGrp="1"/>
          </p:cNvSpPr>
          <p:nvPr>
            <p:ph idx="1"/>
          </p:nvPr>
        </p:nvSpPr>
        <p:spPr>
          <a:xfrm>
            <a:off x="310543" y="1613253"/>
            <a:ext cx="5207608" cy="4195481"/>
          </a:xfrm>
        </p:spPr>
        <p:txBody>
          <a:bodyPr/>
          <a:lstStyle/>
          <a:p>
            <a:r>
              <a:rPr lang="en-US"/>
              <a:t>Round Robin</a:t>
            </a:r>
          </a:p>
          <a:p>
            <a:pPr lvl="1"/>
            <a:r>
              <a:rPr lang="en-US"/>
              <a:t>Significant Generalization Between IB and BM (low C.I. &gt; 50%)</a:t>
            </a:r>
          </a:p>
          <a:p>
            <a:pPr lvl="1"/>
            <a:r>
              <a:rPr lang="en-US"/>
              <a:t>Weak but significant generalization between BM and DCF</a:t>
            </a:r>
          </a:p>
          <a:p>
            <a:pPr lvl="1"/>
            <a:r>
              <a:rPr lang="en-US"/>
              <a:t>This weak DCF generalization is due to a weak visual stimulus</a:t>
            </a:r>
          </a:p>
        </p:txBody>
      </p:sp>
      <p:pic>
        <p:nvPicPr>
          <p:cNvPr id="20" name="Picture 19">
            <a:extLst>
              <a:ext uri="{FF2B5EF4-FFF2-40B4-BE49-F238E27FC236}">
                <a16:creationId xmlns:a16="http://schemas.microsoft.com/office/drawing/2014/main" id="{7B80431A-1888-1A7B-1424-8EA6753BC891}"/>
              </a:ext>
            </a:extLst>
          </p:cNvPr>
          <p:cNvPicPr>
            <a:picLocks noChangeAspect="1"/>
          </p:cNvPicPr>
          <p:nvPr/>
        </p:nvPicPr>
        <p:blipFill>
          <a:blip r:embed="rId3"/>
          <a:stretch>
            <a:fillRect/>
          </a:stretch>
        </p:blipFill>
        <p:spPr>
          <a:xfrm>
            <a:off x="6096000" y="192423"/>
            <a:ext cx="5922616" cy="6473153"/>
          </a:xfrm>
          <a:prstGeom prst="rect">
            <a:avLst/>
          </a:prstGeom>
        </p:spPr>
      </p:pic>
    </p:spTree>
    <p:extLst>
      <p:ext uri="{BB962C8B-B14F-4D97-AF65-F5344CB8AC3E}">
        <p14:creationId xmlns:p14="http://schemas.microsoft.com/office/powerpoint/2010/main" val="42694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E6F1A1-CBE2-FC89-C958-E939CCBED776}"/>
              </a:ext>
            </a:extLst>
          </p:cNvPr>
          <p:cNvSpPr>
            <a:spLocks noGrp="1"/>
          </p:cNvSpPr>
          <p:nvPr>
            <p:ph type="title"/>
          </p:nvPr>
        </p:nvSpPr>
        <p:spPr>
          <a:xfrm>
            <a:off x="646111" y="452718"/>
            <a:ext cx="9404723" cy="1400530"/>
          </a:xfrm>
        </p:spPr>
        <p:txBody>
          <a:bodyPr/>
          <a:lstStyle/>
          <a:p>
            <a:r>
              <a:rPr lang="en-US" b="1"/>
              <a:t>Current pilot results</a:t>
            </a:r>
          </a:p>
        </p:txBody>
      </p:sp>
      <p:sp>
        <p:nvSpPr>
          <p:cNvPr id="7" name="Content Placeholder 8">
            <a:extLst>
              <a:ext uri="{FF2B5EF4-FFF2-40B4-BE49-F238E27FC236}">
                <a16:creationId xmlns:a16="http://schemas.microsoft.com/office/drawing/2014/main" id="{8DB83845-1290-D31C-FCD8-F8CAF22867B1}"/>
              </a:ext>
            </a:extLst>
          </p:cNvPr>
          <p:cNvSpPr>
            <a:spLocks noGrp="1"/>
          </p:cNvSpPr>
          <p:nvPr>
            <p:ph idx="1"/>
          </p:nvPr>
        </p:nvSpPr>
        <p:spPr>
          <a:xfrm>
            <a:off x="646111" y="1482133"/>
            <a:ext cx="10899778" cy="716538"/>
          </a:xfrm>
        </p:spPr>
        <p:txBody>
          <a:bodyPr/>
          <a:lstStyle/>
          <a:p>
            <a:r>
              <a:rPr lang="en-US"/>
              <a:t>Individual participants did display significant generalization between paradigms</a:t>
            </a:r>
          </a:p>
          <a:p>
            <a:endParaRPr lang="en-US"/>
          </a:p>
        </p:txBody>
      </p:sp>
      <p:pic>
        <p:nvPicPr>
          <p:cNvPr id="19" name="Picture 18">
            <a:extLst>
              <a:ext uri="{FF2B5EF4-FFF2-40B4-BE49-F238E27FC236}">
                <a16:creationId xmlns:a16="http://schemas.microsoft.com/office/drawing/2014/main" id="{762D229F-FEE2-33A8-CA4E-2934967046E0}"/>
              </a:ext>
            </a:extLst>
          </p:cNvPr>
          <p:cNvPicPr>
            <a:picLocks noChangeAspect="1"/>
          </p:cNvPicPr>
          <p:nvPr/>
        </p:nvPicPr>
        <p:blipFill>
          <a:blip r:embed="rId2"/>
          <a:stretch>
            <a:fillRect/>
          </a:stretch>
        </p:blipFill>
        <p:spPr>
          <a:xfrm>
            <a:off x="217531" y="2647950"/>
            <a:ext cx="11756937" cy="3637347"/>
          </a:xfrm>
          <a:prstGeom prst="rect">
            <a:avLst/>
          </a:prstGeom>
        </p:spPr>
      </p:pic>
      <p:pic>
        <p:nvPicPr>
          <p:cNvPr id="21" name="Picture 20">
            <a:extLst>
              <a:ext uri="{FF2B5EF4-FFF2-40B4-BE49-F238E27FC236}">
                <a16:creationId xmlns:a16="http://schemas.microsoft.com/office/drawing/2014/main" id="{57ECB761-64FA-E0B0-B912-2F6211E88D2C}"/>
              </a:ext>
            </a:extLst>
          </p:cNvPr>
          <p:cNvPicPr>
            <a:picLocks noChangeAspect="1"/>
          </p:cNvPicPr>
          <p:nvPr/>
        </p:nvPicPr>
        <p:blipFill>
          <a:blip r:embed="rId3"/>
          <a:stretch>
            <a:fillRect/>
          </a:stretch>
        </p:blipFill>
        <p:spPr>
          <a:xfrm>
            <a:off x="217531" y="2647950"/>
            <a:ext cx="11756937" cy="3637347"/>
          </a:xfrm>
          <a:prstGeom prst="rect">
            <a:avLst/>
          </a:prstGeom>
        </p:spPr>
      </p:pic>
      <p:pic>
        <p:nvPicPr>
          <p:cNvPr id="23" name="Picture 22">
            <a:extLst>
              <a:ext uri="{FF2B5EF4-FFF2-40B4-BE49-F238E27FC236}">
                <a16:creationId xmlns:a16="http://schemas.microsoft.com/office/drawing/2014/main" id="{85A82DD4-1E2A-F5C0-A4F9-2EF4AA9998F5}"/>
              </a:ext>
            </a:extLst>
          </p:cNvPr>
          <p:cNvPicPr>
            <a:picLocks noChangeAspect="1"/>
          </p:cNvPicPr>
          <p:nvPr/>
        </p:nvPicPr>
        <p:blipFill>
          <a:blip r:embed="rId4"/>
          <a:stretch>
            <a:fillRect/>
          </a:stretch>
        </p:blipFill>
        <p:spPr>
          <a:xfrm>
            <a:off x="217531" y="2647950"/>
            <a:ext cx="11756937" cy="3637347"/>
          </a:xfrm>
          <a:prstGeom prst="rect">
            <a:avLst/>
          </a:prstGeom>
        </p:spPr>
      </p:pic>
      <p:pic>
        <p:nvPicPr>
          <p:cNvPr id="25" name="Picture 24">
            <a:extLst>
              <a:ext uri="{FF2B5EF4-FFF2-40B4-BE49-F238E27FC236}">
                <a16:creationId xmlns:a16="http://schemas.microsoft.com/office/drawing/2014/main" id="{833E0FF8-D4AC-2CA6-76E6-4FF951C04CDA}"/>
              </a:ext>
            </a:extLst>
          </p:cNvPr>
          <p:cNvPicPr>
            <a:picLocks noChangeAspect="1"/>
          </p:cNvPicPr>
          <p:nvPr/>
        </p:nvPicPr>
        <p:blipFill>
          <a:blip r:embed="rId5"/>
          <a:stretch>
            <a:fillRect/>
          </a:stretch>
        </p:blipFill>
        <p:spPr>
          <a:xfrm>
            <a:off x="217531" y="2647950"/>
            <a:ext cx="11756937" cy="3637347"/>
          </a:xfrm>
          <a:prstGeom prst="rect">
            <a:avLst/>
          </a:prstGeom>
        </p:spPr>
      </p:pic>
    </p:spTree>
    <p:extLst>
      <p:ext uri="{BB962C8B-B14F-4D97-AF65-F5344CB8AC3E}">
        <p14:creationId xmlns:p14="http://schemas.microsoft.com/office/powerpoint/2010/main" val="150625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3AEE-E97E-CBF2-86BE-8045D95EFEE9}"/>
              </a:ext>
            </a:extLst>
          </p:cNvPr>
          <p:cNvSpPr>
            <a:spLocks noGrp="1"/>
          </p:cNvSpPr>
          <p:nvPr>
            <p:ph type="title"/>
          </p:nvPr>
        </p:nvSpPr>
        <p:spPr/>
        <p:txBody>
          <a:bodyPr/>
          <a:lstStyle/>
          <a:p>
            <a:r>
              <a:rPr lang="en-US" b="1"/>
              <a:t>Index</a:t>
            </a:r>
          </a:p>
        </p:txBody>
      </p:sp>
      <p:sp>
        <p:nvSpPr>
          <p:cNvPr id="3" name="Content Placeholder 2">
            <a:extLst>
              <a:ext uri="{FF2B5EF4-FFF2-40B4-BE49-F238E27FC236}">
                <a16:creationId xmlns:a16="http://schemas.microsoft.com/office/drawing/2014/main" id="{407C15E8-182D-7D42-31E3-053ABDA02065}"/>
              </a:ext>
            </a:extLst>
          </p:cNvPr>
          <p:cNvSpPr>
            <a:spLocks noGrp="1"/>
          </p:cNvSpPr>
          <p:nvPr>
            <p:ph idx="1"/>
          </p:nvPr>
        </p:nvSpPr>
        <p:spPr/>
        <p:txBody>
          <a:bodyPr>
            <a:normAutofit/>
          </a:bodyPr>
          <a:lstStyle/>
          <a:p>
            <a:pPr lvl="1"/>
            <a:r>
              <a:rPr lang="en-US"/>
              <a:t>Overview</a:t>
            </a:r>
          </a:p>
          <a:p>
            <a:pPr lvl="2"/>
            <a:r>
              <a:rPr lang="en-US"/>
              <a:t>NCCs</a:t>
            </a:r>
          </a:p>
          <a:p>
            <a:pPr lvl="1"/>
            <a:r>
              <a:rPr lang="en-US"/>
              <a:t>Methods</a:t>
            </a:r>
          </a:p>
          <a:p>
            <a:pPr lvl="2"/>
            <a:r>
              <a:rPr lang="en-US"/>
              <a:t>IB, BM, DCF</a:t>
            </a:r>
          </a:p>
          <a:p>
            <a:pPr lvl="1"/>
            <a:r>
              <a:rPr lang="en-US"/>
              <a:t>Projected Analyses</a:t>
            </a:r>
          </a:p>
          <a:p>
            <a:pPr lvl="1"/>
            <a:r>
              <a:rPr lang="en-US"/>
              <a:t>Pilot tests results</a:t>
            </a:r>
          </a:p>
          <a:p>
            <a:pPr lvl="2"/>
            <a:r>
              <a:rPr lang="en-US"/>
              <a:t>Time Decoding + Temporal Generalization</a:t>
            </a:r>
          </a:p>
          <a:p>
            <a:pPr lvl="2"/>
            <a:r>
              <a:rPr lang="en-US" i="1"/>
              <a:t>Time-frequency Analysis</a:t>
            </a:r>
          </a:p>
          <a:p>
            <a:pPr lvl="2"/>
            <a:r>
              <a:rPr lang="en-US" i="1"/>
              <a:t>Compound Analysis</a:t>
            </a:r>
          </a:p>
          <a:p>
            <a:pPr marL="0" indent="0">
              <a:buNone/>
            </a:pPr>
            <a:endParaRPr lang="en-US"/>
          </a:p>
        </p:txBody>
      </p:sp>
    </p:spTree>
    <p:extLst>
      <p:ext uri="{BB962C8B-B14F-4D97-AF65-F5344CB8AC3E}">
        <p14:creationId xmlns:p14="http://schemas.microsoft.com/office/powerpoint/2010/main" val="295131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E514-E1CE-E21A-D207-862F9455546F}"/>
              </a:ext>
            </a:extLst>
          </p:cNvPr>
          <p:cNvSpPr>
            <a:spLocks noGrp="1"/>
          </p:cNvSpPr>
          <p:nvPr>
            <p:ph type="title"/>
          </p:nvPr>
        </p:nvSpPr>
        <p:spPr/>
        <p:txBody>
          <a:bodyPr/>
          <a:lstStyle/>
          <a:p>
            <a:r>
              <a:rPr lang="en-US" b="1"/>
              <a:t>Current pilot results</a:t>
            </a:r>
          </a:p>
        </p:txBody>
      </p:sp>
      <p:pic>
        <p:nvPicPr>
          <p:cNvPr id="7" name="Picture 6" descr="A screenshot of a computer generated image&#10;&#10;Description automatically generated">
            <a:extLst>
              <a:ext uri="{FF2B5EF4-FFF2-40B4-BE49-F238E27FC236}">
                <a16:creationId xmlns:a16="http://schemas.microsoft.com/office/drawing/2014/main" id="{F2F9BD66-BF2D-3C85-79C6-9660F6CD1BAC}"/>
              </a:ext>
            </a:extLst>
          </p:cNvPr>
          <p:cNvPicPr>
            <a:picLocks noChangeAspect="1"/>
          </p:cNvPicPr>
          <p:nvPr/>
        </p:nvPicPr>
        <p:blipFill rotWithShape="1">
          <a:blip r:embed="rId3">
            <a:extLst>
              <a:ext uri="{28A0092B-C50C-407E-A947-70E740481C1C}">
                <a14:useLocalDpi xmlns:a14="http://schemas.microsoft.com/office/drawing/2010/main" val="0"/>
              </a:ext>
            </a:extLst>
          </a:blip>
          <a:srcRect l="5716" t="5600" r="10359" b="4710"/>
          <a:stretch/>
        </p:blipFill>
        <p:spPr>
          <a:xfrm>
            <a:off x="5891241" y="185222"/>
            <a:ext cx="6071553" cy="6488727"/>
          </a:xfrm>
          <a:prstGeom prst="rect">
            <a:avLst/>
          </a:prstGeom>
        </p:spPr>
      </p:pic>
      <p:sp>
        <p:nvSpPr>
          <p:cNvPr id="9" name="Content Placeholder 8">
            <a:extLst>
              <a:ext uri="{FF2B5EF4-FFF2-40B4-BE49-F238E27FC236}">
                <a16:creationId xmlns:a16="http://schemas.microsoft.com/office/drawing/2014/main" id="{DC40139F-EA4B-9066-F594-827AB12ED447}"/>
              </a:ext>
            </a:extLst>
          </p:cNvPr>
          <p:cNvSpPr>
            <a:spLocks noGrp="1"/>
          </p:cNvSpPr>
          <p:nvPr>
            <p:ph idx="1"/>
          </p:nvPr>
        </p:nvSpPr>
        <p:spPr>
          <a:xfrm>
            <a:off x="779462" y="1646518"/>
            <a:ext cx="4652029" cy="4195481"/>
          </a:xfrm>
        </p:spPr>
        <p:txBody>
          <a:bodyPr/>
          <a:lstStyle/>
          <a:p>
            <a:r>
              <a:rPr lang="en-US"/>
              <a:t>Individual participants did display significant generalization between paradigms</a:t>
            </a:r>
          </a:p>
          <a:p>
            <a:endParaRPr lang="en-US"/>
          </a:p>
          <a:p>
            <a:r>
              <a:rPr lang="en-US"/>
              <a:t>Participant 38 had the strongest color contrast (8) as well as the strongest behavioral response in block 2 of DCF, and the strongest within-</a:t>
            </a:r>
            <a:r>
              <a:rPr lang="en-US" err="1"/>
              <a:t>decodability</a:t>
            </a:r>
            <a:r>
              <a:rPr lang="en-US"/>
              <a:t> in DCF</a:t>
            </a:r>
          </a:p>
          <a:p>
            <a:endParaRPr lang="en-US"/>
          </a:p>
        </p:txBody>
      </p:sp>
      <p:pic>
        <p:nvPicPr>
          <p:cNvPr id="11" name="Picture 10" descr="A screenshot of a computer generated image&#10;&#10;Description automatically generated">
            <a:extLst>
              <a:ext uri="{FF2B5EF4-FFF2-40B4-BE49-F238E27FC236}">
                <a16:creationId xmlns:a16="http://schemas.microsoft.com/office/drawing/2014/main" id="{6B0F4A7E-94C8-75BE-0D71-6655D10C9FD9}"/>
              </a:ext>
            </a:extLst>
          </p:cNvPr>
          <p:cNvPicPr>
            <a:picLocks noChangeAspect="1"/>
          </p:cNvPicPr>
          <p:nvPr/>
        </p:nvPicPr>
        <p:blipFill rotWithShape="1">
          <a:blip r:embed="rId4">
            <a:extLst>
              <a:ext uri="{28A0092B-C50C-407E-A947-70E740481C1C}">
                <a14:useLocalDpi xmlns:a14="http://schemas.microsoft.com/office/drawing/2010/main" val="0"/>
              </a:ext>
            </a:extLst>
          </a:blip>
          <a:srcRect l="5875" t="5806" r="10436" b="5027"/>
          <a:stretch/>
        </p:blipFill>
        <p:spPr>
          <a:xfrm>
            <a:off x="5855504" y="186394"/>
            <a:ext cx="6071553" cy="6469027"/>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73AB131B-5FA0-2C94-C83E-112E02CBD605}"/>
              </a:ext>
            </a:extLst>
          </p:cNvPr>
          <p:cNvPicPr>
            <a:picLocks noChangeAspect="1"/>
          </p:cNvPicPr>
          <p:nvPr/>
        </p:nvPicPr>
        <p:blipFill rotWithShape="1">
          <a:blip r:embed="rId5">
            <a:extLst>
              <a:ext uri="{28A0092B-C50C-407E-A947-70E740481C1C}">
                <a14:useLocalDpi xmlns:a14="http://schemas.microsoft.com/office/drawing/2010/main" val="0"/>
              </a:ext>
            </a:extLst>
          </a:blip>
          <a:srcRect l="5470" t="5800" r="11198" b="5261"/>
          <a:stretch/>
        </p:blipFill>
        <p:spPr>
          <a:xfrm>
            <a:off x="5900288" y="174787"/>
            <a:ext cx="6098244" cy="6508426"/>
          </a:xfrm>
          <a:prstGeom prst="rect">
            <a:avLst/>
          </a:prstGeom>
        </p:spPr>
      </p:pic>
    </p:spTree>
    <p:extLst>
      <p:ext uri="{BB962C8B-B14F-4D97-AF65-F5344CB8AC3E}">
        <p14:creationId xmlns:p14="http://schemas.microsoft.com/office/powerpoint/2010/main" val="175425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53B5-93B7-5AB8-BD2F-D79DF162B5D1}"/>
              </a:ext>
            </a:extLst>
          </p:cNvPr>
          <p:cNvSpPr>
            <a:spLocks noGrp="1"/>
          </p:cNvSpPr>
          <p:nvPr>
            <p:ph type="title"/>
          </p:nvPr>
        </p:nvSpPr>
        <p:spPr/>
        <p:txBody>
          <a:bodyPr/>
          <a:lstStyle/>
          <a:p>
            <a:r>
              <a:rPr lang="en-US" b="1"/>
              <a:t>Discussion</a:t>
            </a:r>
          </a:p>
        </p:txBody>
      </p:sp>
      <p:sp>
        <p:nvSpPr>
          <p:cNvPr id="3" name="Content Placeholder 2">
            <a:extLst>
              <a:ext uri="{FF2B5EF4-FFF2-40B4-BE49-F238E27FC236}">
                <a16:creationId xmlns:a16="http://schemas.microsoft.com/office/drawing/2014/main" id="{0D816DC7-913E-C7AF-1A37-90517F319EC0}"/>
              </a:ext>
            </a:extLst>
          </p:cNvPr>
          <p:cNvSpPr>
            <a:spLocks noGrp="1"/>
          </p:cNvSpPr>
          <p:nvPr>
            <p:ph idx="1"/>
          </p:nvPr>
        </p:nvSpPr>
        <p:spPr>
          <a:xfrm>
            <a:off x="1033462" y="1951318"/>
            <a:ext cx="8946541" cy="4195481"/>
          </a:xfrm>
        </p:spPr>
        <p:txBody>
          <a:bodyPr/>
          <a:lstStyle/>
          <a:p>
            <a:r>
              <a:rPr lang="en-US"/>
              <a:t>Found strong signs of triangulation, with significant generalization between IB and BM</a:t>
            </a:r>
          </a:p>
          <a:p>
            <a:r>
              <a:rPr lang="en-US"/>
              <a:t>Issue with a conservative choice for DCF’s color contrast levels</a:t>
            </a:r>
          </a:p>
          <a:p>
            <a:r>
              <a:rPr lang="en-US"/>
              <a:t>In participants with decodable DCF, we observe significant generalization among all three tasks for most models</a:t>
            </a:r>
          </a:p>
          <a:p>
            <a:r>
              <a:rPr lang="en-US"/>
              <a:t>On those participants, we do observe a generalizability with the Big Soup model, not only significantly decoding a test-set without labels, but each paradigm independently.</a:t>
            </a:r>
          </a:p>
          <a:p>
            <a:endParaRPr lang="en-US"/>
          </a:p>
          <a:p>
            <a:endParaRPr lang="en-US"/>
          </a:p>
          <a:p>
            <a:endParaRPr lang="en-US"/>
          </a:p>
          <a:p>
            <a:endParaRPr lang="en-US"/>
          </a:p>
        </p:txBody>
      </p:sp>
    </p:spTree>
    <p:extLst>
      <p:ext uri="{BB962C8B-B14F-4D97-AF65-F5344CB8AC3E}">
        <p14:creationId xmlns:p14="http://schemas.microsoft.com/office/powerpoint/2010/main" val="94278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3FA4-BF57-893A-861D-9FC44A822282}"/>
              </a:ext>
            </a:extLst>
          </p:cNvPr>
          <p:cNvSpPr>
            <a:spLocks noGrp="1"/>
          </p:cNvSpPr>
          <p:nvPr>
            <p:ph type="title"/>
          </p:nvPr>
        </p:nvSpPr>
        <p:spPr/>
        <p:txBody>
          <a:bodyPr/>
          <a:lstStyle/>
          <a:p>
            <a:r>
              <a:rPr lang="en-US" b="1"/>
              <a:t>Next steps</a:t>
            </a:r>
          </a:p>
        </p:txBody>
      </p:sp>
      <p:sp>
        <p:nvSpPr>
          <p:cNvPr id="3" name="Content Placeholder 2">
            <a:extLst>
              <a:ext uri="{FF2B5EF4-FFF2-40B4-BE49-F238E27FC236}">
                <a16:creationId xmlns:a16="http://schemas.microsoft.com/office/drawing/2014/main" id="{7E2B2A0D-B62E-6531-34E3-BC6688BF32A1}"/>
              </a:ext>
            </a:extLst>
          </p:cNvPr>
          <p:cNvSpPr>
            <a:spLocks noGrp="1"/>
          </p:cNvSpPr>
          <p:nvPr>
            <p:ph idx="1"/>
          </p:nvPr>
        </p:nvSpPr>
        <p:spPr/>
        <p:txBody>
          <a:bodyPr/>
          <a:lstStyle/>
          <a:p>
            <a:r>
              <a:rPr lang="en-US"/>
              <a:t>Plotting the head-model weights for the significant regions</a:t>
            </a:r>
          </a:p>
          <a:p>
            <a:r>
              <a:rPr lang="en-US"/>
              <a:t>Complete Time-frequency analysis</a:t>
            </a:r>
          </a:p>
          <a:p>
            <a:r>
              <a:rPr lang="en-US"/>
              <a:t>Open the full dataset and run the analysis on all the participants</a:t>
            </a:r>
          </a:p>
          <a:p>
            <a:r>
              <a:rPr lang="en-US"/>
              <a:t>Compound analysis of the ERPs</a:t>
            </a:r>
          </a:p>
          <a:p>
            <a:endParaRPr lang="en-US"/>
          </a:p>
        </p:txBody>
      </p:sp>
    </p:spTree>
    <p:extLst>
      <p:ext uri="{BB962C8B-B14F-4D97-AF65-F5344CB8AC3E}">
        <p14:creationId xmlns:p14="http://schemas.microsoft.com/office/powerpoint/2010/main" val="24044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0385-EEDD-DA1D-091A-230AF325C406}"/>
              </a:ext>
            </a:extLst>
          </p:cNvPr>
          <p:cNvSpPr>
            <a:spLocks noGrp="1"/>
          </p:cNvSpPr>
          <p:nvPr>
            <p:ph type="title"/>
          </p:nvPr>
        </p:nvSpPr>
        <p:spPr>
          <a:xfrm>
            <a:off x="646111" y="452718"/>
            <a:ext cx="9539289" cy="1400530"/>
          </a:xfrm>
        </p:spPr>
        <p:txBody>
          <a:bodyPr/>
          <a:lstStyle/>
          <a:p>
            <a:r>
              <a:rPr lang="en-US" b="1"/>
              <a:t>Suggestions, Comments, Questions?</a:t>
            </a:r>
          </a:p>
        </p:txBody>
      </p:sp>
      <p:sp>
        <p:nvSpPr>
          <p:cNvPr id="3" name="Content Placeholder 2">
            <a:extLst>
              <a:ext uri="{FF2B5EF4-FFF2-40B4-BE49-F238E27FC236}">
                <a16:creationId xmlns:a16="http://schemas.microsoft.com/office/drawing/2014/main" id="{5EF55C9B-9846-4F1A-1452-A243B1CFC5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6103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B4BC4B7D-B749-69CF-6734-09960A41E6EF}"/>
              </a:ext>
            </a:extLst>
          </p:cNvPr>
          <p:cNvSpPr/>
          <p:nvPr/>
        </p:nvSpPr>
        <p:spPr>
          <a:xfrm>
            <a:off x="9337024" y="1486295"/>
            <a:ext cx="2644880" cy="10164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11A6A2C-5E46-C986-889C-675B739AA936}"/>
              </a:ext>
            </a:extLst>
          </p:cNvPr>
          <p:cNvSpPr/>
          <p:nvPr/>
        </p:nvSpPr>
        <p:spPr>
          <a:xfrm>
            <a:off x="6226861" y="1500023"/>
            <a:ext cx="2644880" cy="10164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5024A97-1E98-4CF9-DD08-D5FDFDE9E42B}"/>
              </a:ext>
            </a:extLst>
          </p:cNvPr>
          <p:cNvSpPr/>
          <p:nvPr/>
        </p:nvSpPr>
        <p:spPr>
          <a:xfrm>
            <a:off x="3084729" y="1509235"/>
            <a:ext cx="2644880" cy="10164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0EBE890-39D7-BB5D-2D84-5628AF16DBFD}"/>
              </a:ext>
            </a:extLst>
          </p:cNvPr>
          <p:cNvSpPr/>
          <p:nvPr/>
        </p:nvSpPr>
        <p:spPr>
          <a:xfrm>
            <a:off x="226899" y="1520792"/>
            <a:ext cx="2457612" cy="10164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FC715-1353-7898-CE94-6E2BEB1D631A}"/>
              </a:ext>
            </a:extLst>
          </p:cNvPr>
          <p:cNvSpPr>
            <a:spLocks noGrp="1"/>
          </p:cNvSpPr>
          <p:nvPr>
            <p:ph type="title"/>
          </p:nvPr>
        </p:nvSpPr>
        <p:spPr/>
        <p:txBody>
          <a:bodyPr/>
          <a:lstStyle/>
          <a:p>
            <a:r>
              <a:rPr lang="en-US"/>
              <a:t>Acknowledgements</a:t>
            </a:r>
          </a:p>
        </p:txBody>
      </p:sp>
      <p:pic>
        <p:nvPicPr>
          <p:cNvPr id="2050" name="Picture 2" descr="photo of Aaron Schurger, Ph.D.">
            <a:extLst>
              <a:ext uri="{FF2B5EF4-FFF2-40B4-BE49-F238E27FC236}">
                <a16:creationId xmlns:a16="http://schemas.microsoft.com/office/drawing/2014/main" id="{15B976F1-AA53-ED80-BE32-DA45F097E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17" y="2583544"/>
            <a:ext cx="1290265" cy="17796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10+ &quot;Sarah Quach&quot; profiles | LinkedIn">
            <a:extLst>
              <a:ext uri="{FF2B5EF4-FFF2-40B4-BE49-F238E27FC236}">
                <a16:creationId xmlns:a16="http://schemas.microsoft.com/office/drawing/2014/main" id="{44F6F182-5327-FDA7-F6AB-57065FF16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91" y="4660343"/>
            <a:ext cx="1640359" cy="16403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F425AA2-9FB2-6AA0-A886-A4C7D3A09A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12" r="13133"/>
          <a:stretch/>
        </p:blipFill>
        <p:spPr bwMode="auto">
          <a:xfrm>
            <a:off x="6824949" y="2649401"/>
            <a:ext cx="1467333" cy="15179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8442DC-4B23-4974-DC7C-C44FAF9FAD58}"/>
              </a:ext>
            </a:extLst>
          </p:cNvPr>
          <p:cNvSpPr txBox="1"/>
          <p:nvPr/>
        </p:nvSpPr>
        <p:spPr>
          <a:xfrm>
            <a:off x="287559" y="4250077"/>
            <a:ext cx="2297424" cy="369332"/>
          </a:xfrm>
          <a:prstGeom prst="rect">
            <a:avLst/>
          </a:prstGeom>
          <a:noFill/>
        </p:spPr>
        <p:txBody>
          <a:bodyPr wrap="none" rtlCol="0">
            <a:spAutoFit/>
          </a:bodyPr>
          <a:lstStyle/>
          <a:p>
            <a:r>
              <a:rPr lang="en-US"/>
              <a:t>Dr. Aaron Schurger</a:t>
            </a:r>
          </a:p>
        </p:txBody>
      </p:sp>
      <p:pic>
        <p:nvPicPr>
          <p:cNvPr id="2058" name="Picture 10">
            <a:extLst>
              <a:ext uri="{FF2B5EF4-FFF2-40B4-BE49-F238E27FC236}">
                <a16:creationId xmlns:a16="http://schemas.microsoft.com/office/drawing/2014/main" id="{DB35C0D2-9C1E-1AF0-A65E-C51CA2C91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430" y="4660343"/>
            <a:ext cx="1464934" cy="15345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2E4E14D-25E9-5DEC-79B5-4DC1D545D6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557"/>
          <a:stretch/>
        </p:blipFill>
        <p:spPr bwMode="auto">
          <a:xfrm>
            <a:off x="5999380" y="4645883"/>
            <a:ext cx="1588880" cy="163632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32E8B6-2E55-4216-BAD4-DFBC017B1703}"/>
              </a:ext>
            </a:extLst>
          </p:cNvPr>
          <p:cNvSpPr txBox="1"/>
          <p:nvPr/>
        </p:nvSpPr>
        <p:spPr>
          <a:xfrm>
            <a:off x="707095" y="6326073"/>
            <a:ext cx="1677062" cy="369332"/>
          </a:xfrm>
          <a:prstGeom prst="rect">
            <a:avLst/>
          </a:prstGeom>
          <a:noFill/>
        </p:spPr>
        <p:txBody>
          <a:bodyPr wrap="none" rtlCol="0">
            <a:spAutoFit/>
          </a:bodyPr>
          <a:lstStyle/>
          <a:p>
            <a:r>
              <a:rPr lang="en-US"/>
              <a:t>Sarah Quach</a:t>
            </a:r>
          </a:p>
        </p:txBody>
      </p:sp>
      <p:pic>
        <p:nvPicPr>
          <p:cNvPr id="2062" name="Picture 14" descr="mpitts pic">
            <a:extLst>
              <a:ext uri="{FF2B5EF4-FFF2-40B4-BE49-F238E27FC236}">
                <a16:creationId xmlns:a16="http://schemas.microsoft.com/office/drawing/2014/main" id="{F3EA6D69-E7CB-C379-3312-DEFE16DDE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2457" y="2703289"/>
            <a:ext cx="1247410" cy="15467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descr="Conferences - SCALP Lab - Reed College">
            <a:extLst>
              <a:ext uri="{FF2B5EF4-FFF2-40B4-BE49-F238E27FC236}">
                <a16:creationId xmlns:a16="http://schemas.microsoft.com/office/drawing/2014/main" id="{7B15CB4B-1454-B1C3-F33B-B51250BAE99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t="14509" r="26031" b="62484"/>
          <a:stretch/>
        </p:blipFill>
        <p:spPr bwMode="auto">
          <a:xfrm>
            <a:off x="3726169" y="4657859"/>
            <a:ext cx="1344707" cy="15777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DAF57B-02CA-4468-71BE-243B1A9B3CA3}"/>
              </a:ext>
            </a:extLst>
          </p:cNvPr>
          <p:cNvSpPr txBox="1"/>
          <p:nvPr/>
        </p:nvSpPr>
        <p:spPr>
          <a:xfrm>
            <a:off x="3502222" y="4235469"/>
            <a:ext cx="1949573" cy="369332"/>
          </a:xfrm>
          <a:prstGeom prst="rect">
            <a:avLst/>
          </a:prstGeom>
          <a:noFill/>
        </p:spPr>
        <p:txBody>
          <a:bodyPr wrap="none" rtlCol="0">
            <a:spAutoFit/>
          </a:bodyPr>
          <a:lstStyle/>
          <a:p>
            <a:r>
              <a:rPr lang="en-US"/>
              <a:t>Dr. Michael Pitts</a:t>
            </a:r>
          </a:p>
        </p:txBody>
      </p:sp>
      <p:pic>
        <p:nvPicPr>
          <p:cNvPr id="2066" name="Picture 18" descr="Chapman University | AACSB Accredited">
            <a:extLst>
              <a:ext uri="{FF2B5EF4-FFF2-40B4-BE49-F238E27FC236}">
                <a16:creationId xmlns:a16="http://schemas.microsoft.com/office/drawing/2014/main" id="{EC184C5F-EE94-D5C8-B318-4D04757908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707" y="1634363"/>
            <a:ext cx="2294276" cy="78268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eed College">
            <a:extLst>
              <a:ext uri="{FF2B5EF4-FFF2-40B4-BE49-F238E27FC236}">
                <a16:creationId xmlns:a16="http://schemas.microsoft.com/office/drawing/2014/main" id="{B0C25152-A743-BA9E-DAE9-AD3379F467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7099" y="1659105"/>
            <a:ext cx="2460140" cy="73804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Tel Aviv University - Wikipedia">
            <a:extLst>
              <a:ext uri="{FF2B5EF4-FFF2-40B4-BE49-F238E27FC236}">
                <a16:creationId xmlns:a16="http://schemas.microsoft.com/office/drawing/2014/main" id="{1FE7620C-2E6A-5513-3134-30F13E086E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9764" y="1620738"/>
            <a:ext cx="1829347" cy="7764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D27A2D-A2B9-4086-596D-55BC20D03848}"/>
              </a:ext>
            </a:extLst>
          </p:cNvPr>
          <p:cNvSpPr txBox="1"/>
          <p:nvPr/>
        </p:nvSpPr>
        <p:spPr>
          <a:xfrm>
            <a:off x="6246768" y="6360115"/>
            <a:ext cx="1233030" cy="369332"/>
          </a:xfrm>
          <a:prstGeom prst="rect">
            <a:avLst/>
          </a:prstGeom>
          <a:noFill/>
        </p:spPr>
        <p:txBody>
          <a:bodyPr wrap="none" rtlCol="0">
            <a:spAutoFit/>
          </a:bodyPr>
          <a:lstStyle/>
          <a:p>
            <a:r>
              <a:rPr lang="en-US"/>
              <a:t>Adi </a:t>
            </a:r>
            <a:r>
              <a:rPr lang="en-US" err="1"/>
              <a:t>Sarig</a:t>
            </a:r>
            <a:r>
              <a:rPr lang="en-US"/>
              <a:t> </a:t>
            </a:r>
          </a:p>
        </p:txBody>
      </p:sp>
      <p:sp>
        <p:nvSpPr>
          <p:cNvPr id="8" name="TextBox 7">
            <a:extLst>
              <a:ext uri="{FF2B5EF4-FFF2-40B4-BE49-F238E27FC236}">
                <a16:creationId xmlns:a16="http://schemas.microsoft.com/office/drawing/2014/main" id="{4213D9E6-C8EC-817C-A9BA-9AF80FDB0152}"/>
              </a:ext>
            </a:extLst>
          </p:cNvPr>
          <p:cNvSpPr txBox="1"/>
          <p:nvPr/>
        </p:nvSpPr>
        <p:spPr>
          <a:xfrm>
            <a:off x="7751430" y="6367593"/>
            <a:ext cx="1470274" cy="369332"/>
          </a:xfrm>
          <a:prstGeom prst="rect">
            <a:avLst/>
          </a:prstGeom>
          <a:noFill/>
        </p:spPr>
        <p:txBody>
          <a:bodyPr wrap="none" rtlCol="0">
            <a:spAutoFit/>
          </a:bodyPr>
          <a:lstStyle/>
          <a:p>
            <a:r>
              <a:rPr lang="en-US"/>
              <a:t>Nell </a:t>
            </a:r>
            <a:r>
              <a:rPr lang="en-US" err="1"/>
              <a:t>Racabl</a:t>
            </a:r>
            <a:endParaRPr lang="en-US"/>
          </a:p>
        </p:txBody>
      </p:sp>
      <p:sp>
        <p:nvSpPr>
          <p:cNvPr id="9" name="TextBox 8">
            <a:extLst>
              <a:ext uri="{FF2B5EF4-FFF2-40B4-BE49-F238E27FC236}">
                <a16:creationId xmlns:a16="http://schemas.microsoft.com/office/drawing/2014/main" id="{EFE043B1-7849-B716-436B-A265744A5010}"/>
              </a:ext>
            </a:extLst>
          </p:cNvPr>
          <p:cNvSpPr txBox="1"/>
          <p:nvPr/>
        </p:nvSpPr>
        <p:spPr>
          <a:xfrm>
            <a:off x="6697242" y="4135266"/>
            <a:ext cx="1893580" cy="382926"/>
          </a:xfrm>
          <a:prstGeom prst="rect">
            <a:avLst/>
          </a:prstGeom>
          <a:noFill/>
        </p:spPr>
        <p:txBody>
          <a:bodyPr wrap="square" rtlCol="0">
            <a:spAutoFit/>
          </a:bodyPr>
          <a:lstStyle/>
          <a:p>
            <a:r>
              <a:rPr lang="en-US"/>
              <a:t>Dr. Liad </a:t>
            </a:r>
            <a:r>
              <a:rPr lang="en-US" err="1"/>
              <a:t>Mudrik</a:t>
            </a:r>
            <a:endParaRPr lang="en-US"/>
          </a:p>
        </p:txBody>
      </p:sp>
      <p:sp>
        <p:nvSpPr>
          <p:cNvPr id="10" name="TextBox 9">
            <a:extLst>
              <a:ext uri="{FF2B5EF4-FFF2-40B4-BE49-F238E27FC236}">
                <a16:creationId xmlns:a16="http://schemas.microsoft.com/office/drawing/2014/main" id="{512409B5-1CD5-1807-8830-91F60C49C2CE}"/>
              </a:ext>
            </a:extLst>
          </p:cNvPr>
          <p:cNvSpPr txBox="1"/>
          <p:nvPr/>
        </p:nvSpPr>
        <p:spPr>
          <a:xfrm>
            <a:off x="3091812" y="6224242"/>
            <a:ext cx="2723823" cy="369332"/>
          </a:xfrm>
          <a:prstGeom prst="rect">
            <a:avLst/>
          </a:prstGeom>
          <a:noFill/>
        </p:spPr>
        <p:txBody>
          <a:bodyPr wrap="none" rtlCol="0">
            <a:spAutoFit/>
          </a:bodyPr>
          <a:lstStyle/>
          <a:p>
            <a:r>
              <a:rPr lang="en-US"/>
              <a:t>Angelica Nicolacoudis</a:t>
            </a:r>
          </a:p>
        </p:txBody>
      </p:sp>
      <p:pic>
        <p:nvPicPr>
          <p:cNvPr id="2074" name="Picture 26" descr="Templeton Funding - Apply for a Grant ...">
            <a:extLst>
              <a:ext uri="{FF2B5EF4-FFF2-40B4-BE49-F238E27FC236}">
                <a16:creationId xmlns:a16="http://schemas.microsoft.com/office/drawing/2014/main" id="{F727E287-54AD-BBCE-677F-A3FFD61FEA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92183" y="1619307"/>
            <a:ext cx="2501533" cy="7778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B40A665-6653-B33D-10F5-F9C2107173AB}"/>
              </a:ext>
            </a:extLst>
          </p:cNvPr>
          <p:cNvSpPr txBox="1"/>
          <p:nvPr/>
        </p:nvSpPr>
        <p:spPr>
          <a:xfrm>
            <a:off x="9670280" y="2649401"/>
            <a:ext cx="2223436" cy="1200329"/>
          </a:xfrm>
          <a:prstGeom prst="rect">
            <a:avLst/>
          </a:prstGeom>
          <a:noFill/>
        </p:spPr>
        <p:txBody>
          <a:bodyPr wrap="square">
            <a:spAutoFit/>
          </a:bodyPr>
          <a:lstStyle/>
          <a:p>
            <a:r>
              <a:rPr lang="en-US"/>
              <a:t>Grant 30266: </a:t>
            </a:r>
            <a:r>
              <a:rPr lang="en-US">
                <a:hlinkClick r:id="rId13"/>
              </a:rPr>
              <a:t>https://doi.org/10.54224/30266</a:t>
            </a:r>
            <a:endParaRPr lang="en-US"/>
          </a:p>
          <a:p>
            <a:endParaRPr lang="en-US"/>
          </a:p>
        </p:txBody>
      </p:sp>
    </p:spTree>
    <p:extLst>
      <p:ext uri="{BB962C8B-B14F-4D97-AF65-F5344CB8AC3E}">
        <p14:creationId xmlns:p14="http://schemas.microsoft.com/office/powerpoint/2010/main" val="161727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1A22F-C9C4-3E88-C229-32D5A5D8CDCB}"/>
              </a:ext>
            </a:extLst>
          </p:cNvPr>
          <p:cNvSpPr>
            <a:spLocks noGrp="1"/>
          </p:cNvSpPr>
          <p:nvPr>
            <p:ph idx="1"/>
          </p:nvPr>
        </p:nvSpPr>
        <p:spPr/>
        <p:txBody>
          <a:bodyPr/>
          <a:lstStyle/>
          <a:p>
            <a:r>
              <a:rPr lang="en-US"/>
              <a:t>Sub 38</a:t>
            </a:r>
          </a:p>
          <a:p>
            <a:r>
              <a:rPr lang="en-US"/>
              <a:t>Seen - Unseen</a:t>
            </a:r>
          </a:p>
        </p:txBody>
      </p:sp>
      <p:pic>
        <p:nvPicPr>
          <p:cNvPr id="5" name="Picture 4">
            <a:extLst>
              <a:ext uri="{FF2B5EF4-FFF2-40B4-BE49-F238E27FC236}">
                <a16:creationId xmlns:a16="http://schemas.microsoft.com/office/drawing/2014/main" id="{43F7DF37-A92C-D3D9-53AE-E107C1A001CC}"/>
              </a:ext>
            </a:extLst>
          </p:cNvPr>
          <p:cNvPicPr>
            <a:picLocks noChangeAspect="1"/>
          </p:cNvPicPr>
          <p:nvPr/>
        </p:nvPicPr>
        <p:blipFill>
          <a:blip r:embed="rId2"/>
          <a:stretch>
            <a:fillRect/>
          </a:stretch>
        </p:blipFill>
        <p:spPr>
          <a:xfrm>
            <a:off x="4745790" y="0"/>
            <a:ext cx="7211528" cy="2082941"/>
          </a:xfrm>
          <a:prstGeom prst="rect">
            <a:avLst/>
          </a:prstGeom>
        </p:spPr>
      </p:pic>
      <p:pic>
        <p:nvPicPr>
          <p:cNvPr id="7" name="Picture 6">
            <a:extLst>
              <a:ext uri="{FF2B5EF4-FFF2-40B4-BE49-F238E27FC236}">
                <a16:creationId xmlns:a16="http://schemas.microsoft.com/office/drawing/2014/main" id="{966BA73A-9CEF-5B14-74C4-AA68FCB23508}"/>
              </a:ext>
            </a:extLst>
          </p:cNvPr>
          <p:cNvPicPr>
            <a:picLocks noChangeAspect="1"/>
          </p:cNvPicPr>
          <p:nvPr/>
        </p:nvPicPr>
        <p:blipFill>
          <a:blip r:embed="rId3"/>
          <a:stretch>
            <a:fillRect/>
          </a:stretch>
        </p:blipFill>
        <p:spPr>
          <a:xfrm>
            <a:off x="4745790" y="2282611"/>
            <a:ext cx="7211529" cy="2082942"/>
          </a:xfrm>
          <a:prstGeom prst="rect">
            <a:avLst/>
          </a:prstGeom>
        </p:spPr>
      </p:pic>
      <p:pic>
        <p:nvPicPr>
          <p:cNvPr id="9" name="Picture 8">
            <a:extLst>
              <a:ext uri="{FF2B5EF4-FFF2-40B4-BE49-F238E27FC236}">
                <a16:creationId xmlns:a16="http://schemas.microsoft.com/office/drawing/2014/main" id="{FF320C06-F4FD-86DD-ED19-3E732877534C}"/>
              </a:ext>
            </a:extLst>
          </p:cNvPr>
          <p:cNvPicPr>
            <a:picLocks noChangeAspect="1"/>
          </p:cNvPicPr>
          <p:nvPr/>
        </p:nvPicPr>
        <p:blipFill>
          <a:blip r:embed="rId4"/>
          <a:stretch>
            <a:fillRect/>
          </a:stretch>
        </p:blipFill>
        <p:spPr>
          <a:xfrm>
            <a:off x="4745789" y="4598584"/>
            <a:ext cx="7211529" cy="2082942"/>
          </a:xfrm>
          <a:prstGeom prst="rect">
            <a:avLst/>
          </a:prstGeom>
        </p:spPr>
      </p:pic>
    </p:spTree>
    <p:extLst>
      <p:ext uri="{BB962C8B-B14F-4D97-AF65-F5344CB8AC3E}">
        <p14:creationId xmlns:p14="http://schemas.microsoft.com/office/powerpoint/2010/main" val="246095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0737-84E8-877A-DC35-79C1D89AD2C8}"/>
              </a:ext>
            </a:extLst>
          </p:cNvPr>
          <p:cNvSpPr>
            <a:spLocks noGrp="1"/>
          </p:cNvSpPr>
          <p:nvPr>
            <p:ph type="title"/>
          </p:nvPr>
        </p:nvSpPr>
        <p:spPr/>
        <p:txBody>
          <a:bodyPr/>
          <a:lstStyle/>
          <a:p>
            <a:r>
              <a:rPr lang="en-US" b="1"/>
              <a:t>Candidates to NCCs?</a:t>
            </a:r>
          </a:p>
        </p:txBody>
      </p:sp>
      <p:sp>
        <p:nvSpPr>
          <p:cNvPr id="3" name="Content Placeholder 2">
            <a:extLst>
              <a:ext uri="{FF2B5EF4-FFF2-40B4-BE49-F238E27FC236}">
                <a16:creationId xmlns:a16="http://schemas.microsoft.com/office/drawing/2014/main" id="{7323EC2A-3F12-712A-CDE9-F65B0C7D7751}"/>
              </a:ext>
            </a:extLst>
          </p:cNvPr>
          <p:cNvSpPr>
            <a:spLocks noGrp="1"/>
          </p:cNvSpPr>
          <p:nvPr>
            <p:ph idx="1"/>
          </p:nvPr>
        </p:nvSpPr>
        <p:spPr/>
        <p:txBody>
          <a:bodyPr/>
          <a:lstStyle/>
          <a:p>
            <a:r>
              <a:rPr lang="en-US" sz="1800">
                <a:effectLst/>
                <a:latin typeface="Palatino Linotype" panose="02040502050505030304" pitchFamily="18" charset="0"/>
                <a:ea typeface="Cambria" panose="02040503050406030204" pitchFamily="18" charset="0"/>
                <a:cs typeface="Arial" panose="020B0604020202020204" pitchFamily="34" charset="0"/>
              </a:rPr>
              <a:t>Perceptual Awareness Negativity </a:t>
            </a:r>
            <a:r>
              <a:rPr lang="en-US" sz="1800">
                <a:latin typeface="Palatino Linotype" panose="02040502050505030304" pitchFamily="18" charset="0"/>
                <a:ea typeface="Cambria" panose="02040503050406030204" pitchFamily="18" charset="0"/>
                <a:cs typeface="Arial" panose="020B0604020202020204" pitchFamily="34" charset="0"/>
              </a:rPr>
              <a:t>(</a:t>
            </a:r>
            <a:r>
              <a:rPr lang="en-US" sz="1800" err="1">
                <a:latin typeface="Palatino Linotype" panose="02040502050505030304" pitchFamily="18" charset="0"/>
                <a:ea typeface="Cambria" panose="02040503050406030204" pitchFamily="18" charset="0"/>
                <a:cs typeface="Arial" panose="020B0604020202020204" pitchFamily="34" charset="0"/>
              </a:rPr>
              <a:t>Dembski</a:t>
            </a:r>
            <a:r>
              <a:rPr lang="en-US" sz="1800">
                <a:latin typeface="Palatino Linotype" panose="02040502050505030304" pitchFamily="18" charset="0"/>
                <a:ea typeface="Cambria" panose="02040503050406030204" pitchFamily="18" charset="0"/>
                <a:cs typeface="Arial" panose="020B0604020202020204" pitchFamily="34" charset="0"/>
              </a:rPr>
              <a:t> et al., 2021)</a:t>
            </a:r>
          </a:p>
          <a:p>
            <a:pPr lvl="1"/>
            <a:r>
              <a:rPr lang="en-US" sz="1600">
                <a:latin typeface="Palatino Linotype" panose="02040502050505030304" pitchFamily="18" charset="0"/>
                <a:ea typeface="Cambria" panose="02040503050406030204" pitchFamily="18" charset="0"/>
                <a:cs typeface="Arial" panose="020B0604020202020204" pitchFamily="34" charset="0"/>
              </a:rPr>
              <a:t>N140 VAN/AAN</a:t>
            </a:r>
          </a:p>
          <a:p>
            <a:r>
              <a:rPr lang="en-US" sz="1800">
                <a:effectLst/>
                <a:latin typeface="Palatino Linotype" panose="02040502050505030304" pitchFamily="18" charset="0"/>
                <a:ea typeface="Cambria" panose="02040503050406030204" pitchFamily="18" charset="0"/>
                <a:cs typeface="Arial" panose="020B0604020202020204" pitchFamily="34" charset="0"/>
              </a:rPr>
              <a:t>alpha suppression [30]</a:t>
            </a:r>
          </a:p>
          <a:p>
            <a:endParaRPr lang="en-US" sz="1800">
              <a:latin typeface="Palatino Linotype" panose="02040502050505030304" pitchFamily="18" charset="0"/>
              <a:ea typeface="Cambria" panose="02040503050406030204" pitchFamily="18" charset="0"/>
              <a:cs typeface="Arial" panose="020B0604020202020204" pitchFamily="34" charset="0"/>
            </a:endParaRPr>
          </a:p>
          <a:p>
            <a:r>
              <a:rPr lang="en-US" sz="1800">
                <a:effectLst/>
                <a:latin typeface="Palatino Linotype" panose="02040502050505030304" pitchFamily="18" charset="0"/>
                <a:ea typeface="Cambria" panose="02040503050406030204" pitchFamily="18" charset="0"/>
                <a:cs typeface="Arial" panose="020B0604020202020204" pitchFamily="34" charset="0"/>
              </a:rPr>
              <a:t>late gamma bursts [31], generalization of decoding during “cortical ignition” [32], and stability of neural activity patterns [16]. </a:t>
            </a:r>
            <a:endParaRPr lang="en-US"/>
          </a:p>
        </p:txBody>
      </p:sp>
      <p:pic>
        <p:nvPicPr>
          <p:cNvPr id="2050" name="Picture 2">
            <a:extLst>
              <a:ext uri="{FF2B5EF4-FFF2-40B4-BE49-F238E27FC236}">
                <a16:creationId xmlns:a16="http://schemas.microsoft.com/office/drawing/2014/main" id="{8E4D1B35-3A0C-304C-8EF7-E24635EC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191168" flipH="1">
            <a:off x="10200618" y="1348288"/>
            <a:ext cx="1069333" cy="131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36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0276-B7E2-BC8C-713E-328C2A678D9A}"/>
              </a:ext>
            </a:extLst>
          </p:cNvPr>
          <p:cNvSpPr>
            <a:spLocks noGrp="1"/>
          </p:cNvSpPr>
          <p:nvPr>
            <p:ph type="title"/>
          </p:nvPr>
        </p:nvSpPr>
        <p:spPr/>
        <p:txBody>
          <a:bodyPr/>
          <a:lstStyle/>
          <a:p>
            <a:pPr algn="ctr"/>
            <a:r>
              <a:rPr lang="en-US"/>
              <a:t>Late Positivity or P3B</a:t>
            </a:r>
          </a:p>
        </p:txBody>
      </p:sp>
      <p:sp>
        <p:nvSpPr>
          <p:cNvPr id="3" name="Content Placeholder 2">
            <a:extLst>
              <a:ext uri="{FF2B5EF4-FFF2-40B4-BE49-F238E27FC236}">
                <a16:creationId xmlns:a16="http://schemas.microsoft.com/office/drawing/2014/main" id="{02D3A86C-7F0A-D1CB-757D-A0D389FA4437}"/>
              </a:ext>
            </a:extLst>
          </p:cNvPr>
          <p:cNvSpPr>
            <a:spLocks noGrp="1"/>
          </p:cNvSpPr>
          <p:nvPr>
            <p:ph idx="1"/>
          </p:nvPr>
        </p:nvSpPr>
        <p:spPr>
          <a:xfrm>
            <a:off x="646111" y="1853248"/>
            <a:ext cx="7975375" cy="4195481"/>
          </a:xfrm>
        </p:spPr>
        <p:txBody>
          <a:bodyPr>
            <a:normAutofit fontScale="92500"/>
          </a:bodyPr>
          <a:lstStyle/>
          <a:p>
            <a:r>
              <a:rPr lang="en-US"/>
              <a:t>A robust signal, present only under conscious conditions (</a:t>
            </a:r>
            <a:r>
              <a:rPr lang="en-US" err="1"/>
              <a:t>Dembski</a:t>
            </a:r>
            <a:r>
              <a:rPr lang="en-US"/>
              <a:t>, Koch, Pitts, 2021, Verleger, 2020)</a:t>
            </a:r>
          </a:p>
          <a:p>
            <a:r>
              <a:rPr lang="en-US"/>
              <a:t>However, the signal is not robust in patients with disorders of consciousness (Perrin et al., 2006, </a:t>
            </a:r>
            <a:r>
              <a:rPr lang="en-US" err="1"/>
              <a:t>Sitt</a:t>
            </a:r>
            <a:r>
              <a:rPr lang="en-US"/>
              <a:t> et al, 2014, Fischer et al., 2010)</a:t>
            </a:r>
          </a:p>
          <a:p>
            <a:r>
              <a:rPr lang="en-US"/>
              <a:t>Evidence points towards P3B being related to secondary cognitive processes:</a:t>
            </a:r>
          </a:p>
          <a:p>
            <a:pPr lvl="1"/>
            <a:r>
              <a:rPr lang="en-US"/>
              <a:t>It is present in complex but not simple perceptual tasks (</a:t>
            </a:r>
            <a:r>
              <a:rPr lang="en-US" err="1"/>
              <a:t>Derda</a:t>
            </a:r>
            <a:r>
              <a:rPr lang="en-US"/>
              <a:t> et al., 2019)</a:t>
            </a:r>
          </a:p>
          <a:p>
            <a:pPr lvl="1"/>
            <a:r>
              <a:rPr lang="en-US"/>
              <a:t>When stimuli expectations is not yet formed (</a:t>
            </a:r>
            <a:r>
              <a:rPr lang="en-US" err="1"/>
              <a:t>Melloni</a:t>
            </a:r>
            <a:r>
              <a:rPr lang="en-US"/>
              <a:t> et al., 2011)</a:t>
            </a:r>
          </a:p>
          <a:p>
            <a:pPr lvl="1"/>
            <a:r>
              <a:rPr lang="en-US"/>
              <a:t>When reporting, but not when not reporting (Pitts et al., 2014)</a:t>
            </a:r>
          </a:p>
          <a:p>
            <a:pPr lvl="1"/>
            <a:r>
              <a:rPr lang="en-US"/>
              <a:t>And only when it is task relevant (</a:t>
            </a:r>
            <a:r>
              <a:rPr lang="en-US" err="1"/>
              <a:t>Schlossmacher</a:t>
            </a:r>
            <a:r>
              <a:rPr lang="en-US"/>
              <a:t> et al., 2021)</a:t>
            </a:r>
          </a:p>
          <a:p>
            <a:endParaRPr lang="en-US"/>
          </a:p>
        </p:txBody>
      </p:sp>
      <p:pic>
        <p:nvPicPr>
          <p:cNvPr id="4" name="Picture 3">
            <a:extLst>
              <a:ext uri="{FF2B5EF4-FFF2-40B4-BE49-F238E27FC236}">
                <a16:creationId xmlns:a16="http://schemas.microsoft.com/office/drawing/2014/main" id="{FB6D3C41-C3F9-8646-20C3-843DBDCA8EE6}"/>
              </a:ext>
            </a:extLst>
          </p:cNvPr>
          <p:cNvPicPr>
            <a:picLocks noChangeAspect="1"/>
          </p:cNvPicPr>
          <p:nvPr/>
        </p:nvPicPr>
        <p:blipFill rotWithShape="1">
          <a:blip r:embed="rId2"/>
          <a:srcRect l="52677"/>
          <a:stretch/>
        </p:blipFill>
        <p:spPr>
          <a:xfrm>
            <a:off x="8538095" y="2379168"/>
            <a:ext cx="3326815" cy="2497310"/>
          </a:xfrm>
          <a:prstGeom prst="rect">
            <a:avLst/>
          </a:prstGeom>
        </p:spPr>
      </p:pic>
      <p:sp>
        <p:nvSpPr>
          <p:cNvPr id="5" name="TextBox 4">
            <a:extLst>
              <a:ext uri="{FF2B5EF4-FFF2-40B4-BE49-F238E27FC236}">
                <a16:creationId xmlns:a16="http://schemas.microsoft.com/office/drawing/2014/main" id="{576BDDB0-53A3-E737-2167-64ECA8FE01DE}"/>
              </a:ext>
            </a:extLst>
          </p:cNvPr>
          <p:cNvSpPr txBox="1"/>
          <p:nvPr/>
        </p:nvSpPr>
        <p:spPr>
          <a:xfrm>
            <a:off x="8857117" y="5139438"/>
            <a:ext cx="2688772" cy="646331"/>
          </a:xfrm>
          <a:prstGeom prst="rect">
            <a:avLst/>
          </a:prstGeom>
          <a:noFill/>
        </p:spPr>
        <p:txBody>
          <a:bodyPr wrap="square" rtlCol="0">
            <a:spAutoFit/>
          </a:bodyPr>
          <a:lstStyle/>
          <a:p>
            <a:r>
              <a:rPr lang="en-US"/>
              <a:t>Image taken from </a:t>
            </a:r>
            <a:r>
              <a:rPr lang="en-US" err="1"/>
              <a:t>Dembski</a:t>
            </a:r>
            <a:r>
              <a:rPr lang="en-US"/>
              <a:t> et al., 2021)</a:t>
            </a:r>
          </a:p>
        </p:txBody>
      </p:sp>
    </p:spTree>
    <p:extLst>
      <p:ext uri="{BB962C8B-B14F-4D97-AF65-F5344CB8AC3E}">
        <p14:creationId xmlns:p14="http://schemas.microsoft.com/office/powerpoint/2010/main" val="343313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9231DB-BE33-93F7-2BC9-9B9AF87CC436}"/>
              </a:ext>
            </a:extLst>
          </p:cNvPr>
          <p:cNvSpPr/>
          <p:nvPr/>
        </p:nvSpPr>
        <p:spPr>
          <a:xfrm>
            <a:off x="6928757" y="2002642"/>
            <a:ext cx="5040086" cy="467445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31549-04B7-786A-43C6-BDD37277EE1A}"/>
              </a:ext>
            </a:extLst>
          </p:cNvPr>
          <p:cNvSpPr>
            <a:spLocks noGrp="1"/>
          </p:cNvSpPr>
          <p:nvPr>
            <p:ph type="title"/>
          </p:nvPr>
        </p:nvSpPr>
        <p:spPr/>
        <p:txBody>
          <a:bodyPr/>
          <a:lstStyle/>
          <a:p>
            <a:r>
              <a:rPr lang="en-US"/>
              <a:t>Perceptual Awareness Negativity</a:t>
            </a:r>
          </a:p>
        </p:txBody>
      </p:sp>
      <p:sp>
        <p:nvSpPr>
          <p:cNvPr id="3" name="Content Placeholder 2">
            <a:extLst>
              <a:ext uri="{FF2B5EF4-FFF2-40B4-BE49-F238E27FC236}">
                <a16:creationId xmlns:a16="http://schemas.microsoft.com/office/drawing/2014/main" id="{399C3780-D98C-F040-2C35-B75033B8F435}"/>
              </a:ext>
            </a:extLst>
          </p:cNvPr>
          <p:cNvSpPr>
            <a:spLocks noGrp="1"/>
          </p:cNvSpPr>
          <p:nvPr>
            <p:ph idx="1"/>
          </p:nvPr>
        </p:nvSpPr>
        <p:spPr>
          <a:xfrm>
            <a:off x="1103313" y="2052918"/>
            <a:ext cx="5616802" cy="4195481"/>
          </a:xfrm>
        </p:spPr>
        <p:txBody>
          <a:bodyPr/>
          <a:lstStyle/>
          <a:p>
            <a:endParaRPr lang="en-US"/>
          </a:p>
        </p:txBody>
      </p:sp>
      <p:pic>
        <p:nvPicPr>
          <p:cNvPr id="1028" name="Picture 4" descr="Figure 3">
            <a:extLst>
              <a:ext uri="{FF2B5EF4-FFF2-40B4-BE49-F238E27FC236}">
                <a16:creationId xmlns:a16="http://schemas.microsoft.com/office/drawing/2014/main" id="{F6D8C626-FDD5-E0DC-9B1F-19D3E3FCF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400" y="2231669"/>
            <a:ext cx="4622800" cy="4216400"/>
          </a:xfrm>
          <a:prstGeom prst="rect">
            <a:avLst/>
          </a:prstGeom>
          <a:solidFill>
            <a:schemeClr val="tx1"/>
          </a:solidFill>
          <a:ln>
            <a:noFill/>
          </a:ln>
        </p:spPr>
      </p:pic>
    </p:spTree>
    <p:extLst>
      <p:ext uri="{BB962C8B-B14F-4D97-AF65-F5344CB8AC3E}">
        <p14:creationId xmlns:p14="http://schemas.microsoft.com/office/powerpoint/2010/main" val="95424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CA26-1F41-7F05-E33B-0B79915B0562}"/>
              </a:ext>
            </a:extLst>
          </p:cNvPr>
          <p:cNvSpPr>
            <a:spLocks noGrp="1"/>
          </p:cNvSpPr>
          <p:nvPr>
            <p:ph type="title"/>
          </p:nvPr>
        </p:nvSpPr>
        <p:spPr/>
        <p:txBody>
          <a:bodyPr/>
          <a:lstStyle/>
          <a:p>
            <a:r>
              <a:rPr lang="en-US" b="1"/>
              <a:t>Current pilot results</a:t>
            </a:r>
          </a:p>
        </p:txBody>
      </p:sp>
      <p:sp>
        <p:nvSpPr>
          <p:cNvPr id="4" name="Content Placeholder 3">
            <a:extLst>
              <a:ext uri="{FF2B5EF4-FFF2-40B4-BE49-F238E27FC236}">
                <a16:creationId xmlns:a16="http://schemas.microsoft.com/office/drawing/2014/main" id="{F1D9E478-4982-E0DC-9FD1-06F98C325F5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736FC33-2CAD-A6A1-4AE6-5AF595B563EB}"/>
              </a:ext>
            </a:extLst>
          </p:cNvPr>
          <p:cNvPicPr>
            <a:picLocks noChangeAspect="1"/>
          </p:cNvPicPr>
          <p:nvPr/>
        </p:nvPicPr>
        <p:blipFill rotWithShape="1">
          <a:blip r:embed="rId2"/>
          <a:srcRect b="32483"/>
          <a:stretch/>
        </p:blipFill>
        <p:spPr>
          <a:xfrm>
            <a:off x="2237362" y="1359152"/>
            <a:ext cx="7402749" cy="5462774"/>
          </a:xfrm>
          <a:prstGeom prst="rect">
            <a:avLst/>
          </a:prstGeom>
        </p:spPr>
      </p:pic>
    </p:spTree>
    <p:extLst>
      <p:ext uri="{BB962C8B-B14F-4D97-AF65-F5344CB8AC3E}">
        <p14:creationId xmlns:p14="http://schemas.microsoft.com/office/powerpoint/2010/main" val="196732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91E8-48CF-68E6-59DD-27A6BED8C58B}"/>
              </a:ext>
            </a:extLst>
          </p:cNvPr>
          <p:cNvSpPr>
            <a:spLocks noGrp="1"/>
          </p:cNvSpPr>
          <p:nvPr>
            <p:ph type="title"/>
          </p:nvPr>
        </p:nvSpPr>
        <p:spPr/>
        <p:txBody>
          <a:bodyPr/>
          <a:lstStyle/>
          <a:p>
            <a:pPr algn="ctr"/>
            <a:r>
              <a:rPr lang="en-US" b="1"/>
              <a:t>Introduction: The Neurocorrelates of Consciousness</a:t>
            </a:r>
          </a:p>
        </p:txBody>
      </p:sp>
      <p:sp>
        <p:nvSpPr>
          <p:cNvPr id="3" name="Content Placeholder 2">
            <a:extLst>
              <a:ext uri="{FF2B5EF4-FFF2-40B4-BE49-F238E27FC236}">
                <a16:creationId xmlns:a16="http://schemas.microsoft.com/office/drawing/2014/main" id="{2F413F3A-1BD5-7331-C537-8A8788B8FAB5}"/>
              </a:ext>
            </a:extLst>
          </p:cNvPr>
          <p:cNvSpPr>
            <a:spLocks noGrp="1"/>
          </p:cNvSpPr>
          <p:nvPr>
            <p:ph idx="1"/>
          </p:nvPr>
        </p:nvSpPr>
        <p:spPr/>
        <p:txBody>
          <a:bodyPr>
            <a:normAutofit/>
          </a:bodyPr>
          <a:lstStyle/>
          <a:p>
            <a:r>
              <a:rPr lang="en-US"/>
              <a:t>The set of minimal neuronal events jointly sufficient for a given conscious experience (Koch, 2003)</a:t>
            </a:r>
          </a:p>
          <a:p>
            <a:r>
              <a:rPr lang="en-US"/>
              <a:t>Generally, NCCs are derived from experiments with 1 task, in which participants report immediately or delayed (</a:t>
            </a:r>
            <a:r>
              <a:rPr lang="en-US" err="1"/>
              <a:t>Lepauvre</a:t>
            </a:r>
            <a:r>
              <a:rPr lang="en-US"/>
              <a:t> &amp; </a:t>
            </a:r>
            <a:r>
              <a:rPr lang="en-US" err="1"/>
              <a:t>Melloni</a:t>
            </a:r>
            <a:r>
              <a:rPr lang="en-US"/>
              <a:t>, 2021)</a:t>
            </a:r>
          </a:p>
          <a:p>
            <a:r>
              <a:rPr lang="en-US"/>
              <a:t>However, task-related, report-related and post-perceptual neural signals may be confounds to true NCCs (Pitts et al. 2014, Schroeder et al., 2021).</a:t>
            </a:r>
          </a:p>
          <a:p>
            <a:r>
              <a:rPr lang="en-US"/>
              <a:t>For example, recently Pitts et al. 2014 showed that the P3b, once thought to be a NCCs, was not present during a no-task inattentional blindness paradigm.</a:t>
            </a:r>
          </a:p>
          <a:p>
            <a:endParaRPr lang="en-US"/>
          </a:p>
        </p:txBody>
      </p:sp>
    </p:spTree>
    <p:extLst>
      <p:ext uri="{BB962C8B-B14F-4D97-AF65-F5344CB8AC3E}">
        <p14:creationId xmlns:p14="http://schemas.microsoft.com/office/powerpoint/2010/main" val="18228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CA26-1F41-7F05-E33B-0B79915B0562}"/>
              </a:ext>
            </a:extLst>
          </p:cNvPr>
          <p:cNvSpPr>
            <a:spLocks noGrp="1"/>
          </p:cNvSpPr>
          <p:nvPr>
            <p:ph type="title"/>
          </p:nvPr>
        </p:nvSpPr>
        <p:spPr/>
        <p:txBody>
          <a:bodyPr/>
          <a:lstStyle/>
          <a:p>
            <a:r>
              <a:rPr lang="en-US" b="1"/>
              <a:t>Current pilot results</a:t>
            </a:r>
          </a:p>
        </p:txBody>
      </p:sp>
      <p:sp>
        <p:nvSpPr>
          <p:cNvPr id="4" name="Content Placeholder 3">
            <a:extLst>
              <a:ext uri="{FF2B5EF4-FFF2-40B4-BE49-F238E27FC236}">
                <a16:creationId xmlns:a16="http://schemas.microsoft.com/office/drawing/2014/main" id="{F6D325FD-EDB4-6389-93CC-ED0B3BBB87C5}"/>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C9D5AEC-A085-7180-47AB-C2A60C4FAFE2}"/>
              </a:ext>
            </a:extLst>
          </p:cNvPr>
          <p:cNvPicPr>
            <a:picLocks noChangeAspect="1"/>
          </p:cNvPicPr>
          <p:nvPr/>
        </p:nvPicPr>
        <p:blipFill rotWithShape="1">
          <a:blip r:embed="rId2"/>
          <a:srcRect b="32766"/>
          <a:stretch/>
        </p:blipFill>
        <p:spPr>
          <a:xfrm>
            <a:off x="2228715" y="1352142"/>
            <a:ext cx="7391940" cy="5431877"/>
          </a:xfrm>
          <a:prstGeom prst="rect">
            <a:avLst/>
          </a:prstGeom>
        </p:spPr>
      </p:pic>
    </p:spTree>
    <p:extLst>
      <p:ext uri="{BB962C8B-B14F-4D97-AF65-F5344CB8AC3E}">
        <p14:creationId xmlns:p14="http://schemas.microsoft.com/office/powerpoint/2010/main" val="1549592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CA26-1F41-7F05-E33B-0B79915B0562}"/>
              </a:ext>
            </a:extLst>
          </p:cNvPr>
          <p:cNvSpPr>
            <a:spLocks noGrp="1"/>
          </p:cNvSpPr>
          <p:nvPr>
            <p:ph type="title"/>
          </p:nvPr>
        </p:nvSpPr>
        <p:spPr/>
        <p:txBody>
          <a:bodyPr/>
          <a:lstStyle/>
          <a:p>
            <a:r>
              <a:rPr lang="en-US" b="1"/>
              <a:t>Current pilot results</a:t>
            </a:r>
          </a:p>
        </p:txBody>
      </p:sp>
      <p:sp>
        <p:nvSpPr>
          <p:cNvPr id="4" name="Content Placeholder 3">
            <a:extLst>
              <a:ext uri="{FF2B5EF4-FFF2-40B4-BE49-F238E27FC236}">
                <a16:creationId xmlns:a16="http://schemas.microsoft.com/office/drawing/2014/main" id="{77762F93-8A8D-F275-C985-16B8A0C544B3}"/>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7914C80C-B3A1-1E54-E809-5347351F6CA3}"/>
              </a:ext>
            </a:extLst>
          </p:cNvPr>
          <p:cNvPicPr>
            <a:picLocks noChangeAspect="1"/>
          </p:cNvPicPr>
          <p:nvPr/>
        </p:nvPicPr>
        <p:blipFill rotWithShape="1">
          <a:blip r:embed="rId2"/>
          <a:srcRect b="32483"/>
          <a:stretch/>
        </p:blipFill>
        <p:spPr>
          <a:xfrm>
            <a:off x="2284159" y="1365311"/>
            <a:ext cx="7336497" cy="5413883"/>
          </a:xfrm>
          <a:prstGeom prst="rect">
            <a:avLst/>
          </a:prstGeom>
        </p:spPr>
      </p:pic>
    </p:spTree>
    <p:extLst>
      <p:ext uri="{BB962C8B-B14F-4D97-AF65-F5344CB8AC3E}">
        <p14:creationId xmlns:p14="http://schemas.microsoft.com/office/powerpoint/2010/main" val="58268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91E8-48CF-68E6-59DD-27A6BED8C58B}"/>
              </a:ext>
            </a:extLst>
          </p:cNvPr>
          <p:cNvSpPr>
            <a:spLocks noGrp="1"/>
          </p:cNvSpPr>
          <p:nvPr>
            <p:ph type="title"/>
          </p:nvPr>
        </p:nvSpPr>
        <p:spPr/>
        <p:txBody>
          <a:bodyPr/>
          <a:lstStyle/>
          <a:p>
            <a:pPr algn="ctr"/>
            <a:r>
              <a:rPr lang="en-US" b="1"/>
              <a:t>Introduction: The Neurocorrelates of Consciousness</a:t>
            </a:r>
          </a:p>
        </p:txBody>
      </p:sp>
      <p:sp>
        <p:nvSpPr>
          <p:cNvPr id="4" name="Content Placeholder 2">
            <a:extLst>
              <a:ext uri="{FF2B5EF4-FFF2-40B4-BE49-F238E27FC236}">
                <a16:creationId xmlns:a16="http://schemas.microsoft.com/office/drawing/2014/main" id="{E2FD8777-2C34-A147-CB86-3B53F029B228}"/>
              </a:ext>
            </a:extLst>
          </p:cNvPr>
          <p:cNvSpPr txBox="1">
            <a:spLocks/>
          </p:cNvSpPr>
          <p:nvPr/>
        </p:nvSpPr>
        <p:spPr>
          <a:xfrm>
            <a:off x="1104293" y="2020901"/>
            <a:ext cx="8946541" cy="44740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Not all stimuli are processed equally by the brain</a:t>
            </a:r>
          </a:p>
          <a:p>
            <a:r>
              <a:rPr lang="en-US"/>
              <a:t>Some stimuli are experienced and could theoretically be responded to (seen), some are just never experienced (blinded).</a:t>
            </a:r>
          </a:p>
          <a:p>
            <a:r>
              <a:rPr lang="en-US"/>
              <a:t>When the stimulus is task relevant, or when you respond to a stimulus, those stimuli are more than just conscious</a:t>
            </a:r>
          </a:p>
        </p:txBody>
      </p:sp>
      <p:pic>
        <p:nvPicPr>
          <p:cNvPr id="5" name="Picture 4" descr="undefined">
            <a:extLst>
              <a:ext uri="{FF2B5EF4-FFF2-40B4-BE49-F238E27FC236}">
                <a16:creationId xmlns:a16="http://schemas.microsoft.com/office/drawing/2014/main" id="{769C1E79-D3F0-6B7C-6195-BDA5ECACC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648" y="4069513"/>
            <a:ext cx="7537505" cy="265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30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F020-E805-A3D8-A6C3-FEB02FCA82D5}"/>
              </a:ext>
            </a:extLst>
          </p:cNvPr>
          <p:cNvSpPr>
            <a:spLocks noGrp="1"/>
          </p:cNvSpPr>
          <p:nvPr>
            <p:ph type="title"/>
          </p:nvPr>
        </p:nvSpPr>
        <p:spPr/>
        <p:txBody>
          <a:bodyPr/>
          <a:lstStyle/>
          <a:p>
            <a:r>
              <a:rPr lang="en-US" b="1"/>
              <a:t>Introduction: The Neurocorrelates of Consciousness</a:t>
            </a:r>
            <a:endParaRPr lang="en-US"/>
          </a:p>
        </p:txBody>
      </p:sp>
      <p:sp>
        <p:nvSpPr>
          <p:cNvPr id="4" name="Content Placeholder 2">
            <a:extLst>
              <a:ext uri="{FF2B5EF4-FFF2-40B4-BE49-F238E27FC236}">
                <a16:creationId xmlns:a16="http://schemas.microsoft.com/office/drawing/2014/main" id="{084C6AA1-7766-341D-4D94-2B032615B1A9}"/>
              </a:ext>
            </a:extLst>
          </p:cNvPr>
          <p:cNvSpPr>
            <a:spLocks noGrp="1"/>
          </p:cNvSpPr>
          <p:nvPr>
            <p:ph idx="1"/>
          </p:nvPr>
        </p:nvSpPr>
        <p:spPr>
          <a:xfrm>
            <a:off x="1103312" y="2052918"/>
            <a:ext cx="9340570" cy="4195481"/>
          </a:xfrm>
        </p:spPr>
        <p:txBody>
          <a:bodyPr/>
          <a:lstStyle/>
          <a:p>
            <a:r>
              <a:rPr lang="en-US"/>
              <a:t>In order to remove confounds from the analysis, we set to analyze three no-report tasks, with the same stimuli, but different mechanisms to induce visual (un)awareness.</a:t>
            </a:r>
          </a:p>
          <a:p>
            <a:r>
              <a:rPr lang="en-US"/>
              <a:t>The project is data-driven, where we analyze the data in an unbiased manner, using machine learning to find the signals that are present in all three tasks</a:t>
            </a:r>
          </a:p>
          <a:p>
            <a:r>
              <a:rPr lang="en-US"/>
              <a:t>We are also investigating 5 candidates for NCCs, including N140, P3b, Alpha suppression, late gamma bursts, and stability of activity patterns</a:t>
            </a:r>
          </a:p>
          <a:p>
            <a:pPr>
              <a:lnSpc>
                <a:spcPct val="150000"/>
              </a:lnSpc>
            </a:pPr>
            <a:endParaRPr lang="en-US"/>
          </a:p>
        </p:txBody>
      </p:sp>
    </p:spTree>
    <p:extLst>
      <p:ext uri="{BB962C8B-B14F-4D97-AF65-F5344CB8AC3E}">
        <p14:creationId xmlns:p14="http://schemas.microsoft.com/office/powerpoint/2010/main" val="240345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51CF-97D9-0549-41AE-D14EECC2FE8A}"/>
              </a:ext>
            </a:extLst>
          </p:cNvPr>
          <p:cNvSpPr>
            <a:spLocks noGrp="1"/>
          </p:cNvSpPr>
          <p:nvPr>
            <p:ph type="title"/>
          </p:nvPr>
        </p:nvSpPr>
        <p:spPr/>
        <p:txBody>
          <a:bodyPr/>
          <a:lstStyle/>
          <a:p>
            <a:pPr algn="ctr"/>
            <a:r>
              <a:rPr lang="en-US" b="1"/>
              <a:t>Targeted Problems</a:t>
            </a:r>
          </a:p>
        </p:txBody>
      </p:sp>
      <p:sp>
        <p:nvSpPr>
          <p:cNvPr id="3" name="Content Placeholder 2">
            <a:extLst>
              <a:ext uri="{FF2B5EF4-FFF2-40B4-BE49-F238E27FC236}">
                <a16:creationId xmlns:a16="http://schemas.microsoft.com/office/drawing/2014/main" id="{DF2CAC1D-1DA5-8F68-543E-03456751B489}"/>
              </a:ext>
            </a:extLst>
          </p:cNvPr>
          <p:cNvSpPr>
            <a:spLocks noGrp="1"/>
          </p:cNvSpPr>
          <p:nvPr>
            <p:ph idx="1"/>
          </p:nvPr>
        </p:nvSpPr>
        <p:spPr>
          <a:xfrm>
            <a:off x="1103312" y="1574800"/>
            <a:ext cx="8946541" cy="4673599"/>
          </a:xfrm>
        </p:spPr>
        <p:txBody>
          <a:bodyPr>
            <a:normAutofit fontScale="92500" lnSpcReduction="20000"/>
          </a:bodyPr>
          <a:lstStyle/>
          <a:p>
            <a:pPr marL="457200" indent="-457200">
              <a:buAutoNum type="arabicPeriod"/>
            </a:pPr>
            <a:r>
              <a:rPr lang="en-US" sz="2400"/>
              <a:t>How do you distinguish between a true NCC, and task- and report-related cognition?</a:t>
            </a:r>
          </a:p>
          <a:p>
            <a:pPr marL="457200" indent="-457200">
              <a:buAutoNum type="arabicPeriod"/>
            </a:pPr>
            <a:endParaRPr lang="en-US" sz="2400"/>
          </a:p>
          <a:p>
            <a:pPr marL="457200" indent="-457200">
              <a:buAutoNum type="arabicPeriod"/>
            </a:pPr>
            <a:r>
              <a:rPr lang="en-US" sz="2400"/>
              <a:t>How can I know which neural signal is a true NCC, and not a product of one particular task?</a:t>
            </a:r>
          </a:p>
          <a:p>
            <a:pPr marL="457200" indent="-457200">
              <a:buAutoNum type="arabicPeriod"/>
            </a:pPr>
            <a:endParaRPr lang="en-US" sz="2400"/>
          </a:p>
          <a:p>
            <a:pPr marL="457200" indent="-457200">
              <a:buAutoNum type="arabicPeriod"/>
            </a:pPr>
            <a:r>
              <a:rPr lang="en-US" sz="2400"/>
              <a:t>Can it be possible for a ML to learn from one task and generalize to another?</a:t>
            </a:r>
          </a:p>
          <a:p>
            <a:pPr marL="457200" indent="-457200">
              <a:buAutoNum type="arabicPeriod"/>
            </a:pPr>
            <a:endParaRPr lang="en-US" sz="2400"/>
          </a:p>
          <a:p>
            <a:pPr marL="457200" indent="-457200">
              <a:buAutoNum type="arabicPeriod"/>
            </a:pPr>
            <a:r>
              <a:rPr lang="en-US" sz="2400"/>
              <a:t>What can we learn from the ML about our NCCs?</a:t>
            </a:r>
          </a:p>
          <a:p>
            <a:pPr marL="457200" indent="-457200">
              <a:buAutoNum type="arabicPeriod"/>
            </a:pPr>
            <a:endParaRPr lang="en-US" sz="2400"/>
          </a:p>
          <a:p>
            <a:pPr marL="457200" indent="-457200">
              <a:buAutoNum type="arabicPeriod"/>
            </a:pPr>
            <a:r>
              <a:rPr lang="en-US" sz="2400"/>
              <a:t>Can we replicate these findings in different labs?</a:t>
            </a:r>
          </a:p>
        </p:txBody>
      </p:sp>
    </p:spTree>
    <p:extLst>
      <p:ext uri="{BB962C8B-B14F-4D97-AF65-F5344CB8AC3E}">
        <p14:creationId xmlns:p14="http://schemas.microsoft.com/office/powerpoint/2010/main" val="141735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895F6-0D54-CAD7-1678-7E55C29EC36F}"/>
              </a:ext>
            </a:extLst>
          </p:cNvPr>
          <p:cNvSpPr>
            <a:spLocks noGrp="1"/>
          </p:cNvSpPr>
          <p:nvPr>
            <p:ph type="title"/>
          </p:nvPr>
        </p:nvSpPr>
        <p:spPr>
          <a:xfrm>
            <a:off x="1393638" y="255469"/>
            <a:ext cx="9404723" cy="1400530"/>
          </a:xfrm>
        </p:spPr>
        <p:txBody>
          <a:bodyPr/>
          <a:lstStyle/>
          <a:p>
            <a:pPr algn="ctr"/>
            <a:r>
              <a:rPr lang="en-US" b="1"/>
              <a:t>The Tasks</a:t>
            </a:r>
          </a:p>
        </p:txBody>
      </p:sp>
      <p:sp>
        <p:nvSpPr>
          <p:cNvPr id="4" name="Isosceles Triangle 3">
            <a:extLst>
              <a:ext uri="{FF2B5EF4-FFF2-40B4-BE49-F238E27FC236}">
                <a16:creationId xmlns:a16="http://schemas.microsoft.com/office/drawing/2014/main" id="{C5BF7F5F-8F72-ED2D-4BB9-25969D733D34}"/>
              </a:ext>
            </a:extLst>
          </p:cNvPr>
          <p:cNvSpPr/>
          <p:nvPr/>
        </p:nvSpPr>
        <p:spPr>
          <a:xfrm>
            <a:off x="2045000" y="2310258"/>
            <a:ext cx="3250900" cy="2796988"/>
          </a:xfrm>
          <a:prstGeom prst="triangle">
            <a:avLst/>
          </a:prstGeom>
          <a:gradFill flip="none" rotWithShape="1">
            <a:gsLst>
              <a:gs pos="45000">
                <a:srgbClr val="FFFF00">
                  <a:alpha val="87000"/>
                </a:srgbClr>
              </a:gs>
              <a:gs pos="917">
                <a:srgbClr val="7030A0"/>
              </a:gs>
              <a:gs pos="11000">
                <a:srgbClr val="0070C0">
                  <a:alpha val="95000"/>
                </a:srgbClr>
              </a:gs>
              <a:gs pos="27000">
                <a:srgbClr val="92D050">
                  <a:alpha val="93000"/>
                </a:srgbClr>
              </a:gs>
              <a:gs pos="65000">
                <a:srgbClr val="FFC000">
                  <a:alpha val="88000"/>
                </a:srgbClr>
              </a:gs>
              <a:gs pos="85000">
                <a:srgbClr val="FF0000">
                  <a:alpha val="86000"/>
                </a:srgbClr>
              </a:gs>
              <a:gs pos="95000">
                <a:srgbClr val="7030A0">
                  <a:alpha val="92000"/>
                </a:srgbClr>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27D222-1490-1AC3-83B4-CBC2B8AF792D}"/>
              </a:ext>
            </a:extLst>
          </p:cNvPr>
          <p:cNvSpPr txBox="1"/>
          <p:nvPr/>
        </p:nvSpPr>
        <p:spPr>
          <a:xfrm>
            <a:off x="463092" y="5261032"/>
            <a:ext cx="2459328" cy="954107"/>
          </a:xfrm>
          <a:prstGeom prst="rect">
            <a:avLst/>
          </a:prstGeom>
          <a:noFill/>
        </p:spPr>
        <p:txBody>
          <a:bodyPr wrap="none" rtlCol="0">
            <a:spAutoFit/>
          </a:bodyPr>
          <a:lstStyle/>
          <a:p>
            <a:pPr algn="ctr"/>
            <a:r>
              <a:rPr lang="en-US" sz="2800" b="1"/>
              <a:t>Inattentional </a:t>
            </a:r>
          </a:p>
          <a:p>
            <a:pPr algn="ctr"/>
            <a:r>
              <a:rPr lang="en-US" sz="2800" b="1"/>
              <a:t>Blindness</a:t>
            </a:r>
          </a:p>
        </p:txBody>
      </p:sp>
      <p:sp>
        <p:nvSpPr>
          <p:cNvPr id="6" name="TextBox 5">
            <a:extLst>
              <a:ext uri="{FF2B5EF4-FFF2-40B4-BE49-F238E27FC236}">
                <a16:creationId xmlns:a16="http://schemas.microsoft.com/office/drawing/2014/main" id="{6FF282D7-BF7C-645E-6E7E-4C72A5922DDE}"/>
              </a:ext>
            </a:extLst>
          </p:cNvPr>
          <p:cNvSpPr txBox="1"/>
          <p:nvPr/>
        </p:nvSpPr>
        <p:spPr>
          <a:xfrm>
            <a:off x="4635867" y="5261032"/>
            <a:ext cx="2303836" cy="954107"/>
          </a:xfrm>
          <a:prstGeom prst="rect">
            <a:avLst/>
          </a:prstGeom>
          <a:noFill/>
        </p:spPr>
        <p:txBody>
          <a:bodyPr wrap="none" rtlCol="0">
            <a:spAutoFit/>
          </a:bodyPr>
          <a:lstStyle/>
          <a:p>
            <a:pPr algn="ctr"/>
            <a:r>
              <a:rPr lang="en-US" sz="2800" b="1"/>
              <a:t>Dichoptic </a:t>
            </a:r>
          </a:p>
          <a:p>
            <a:pPr algn="ctr"/>
            <a:r>
              <a:rPr lang="en-US" sz="2800" b="1"/>
              <a:t>Color Fusion</a:t>
            </a:r>
          </a:p>
        </p:txBody>
      </p:sp>
      <p:sp>
        <p:nvSpPr>
          <p:cNvPr id="7" name="TextBox 6">
            <a:extLst>
              <a:ext uri="{FF2B5EF4-FFF2-40B4-BE49-F238E27FC236}">
                <a16:creationId xmlns:a16="http://schemas.microsoft.com/office/drawing/2014/main" id="{0ED30BBE-0D26-E159-FE32-AFA48C71D10B}"/>
              </a:ext>
            </a:extLst>
          </p:cNvPr>
          <p:cNvSpPr txBox="1"/>
          <p:nvPr/>
        </p:nvSpPr>
        <p:spPr>
          <a:xfrm>
            <a:off x="2621565" y="1202365"/>
            <a:ext cx="2204450" cy="954107"/>
          </a:xfrm>
          <a:prstGeom prst="rect">
            <a:avLst/>
          </a:prstGeom>
          <a:noFill/>
        </p:spPr>
        <p:txBody>
          <a:bodyPr wrap="none" rtlCol="0">
            <a:spAutoFit/>
          </a:bodyPr>
          <a:lstStyle/>
          <a:p>
            <a:pPr algn="ctr"/>
            <a:r>
              <a:rPr lang="en-US" sz="2800" b="1"/>
              <a:t>Backwards </a:t>
            </a:r>
          </a:p>
          <a:p>
            <a:pPr algn="ctr"/>
            <a:r>
              <a:rPr lang="en-US" sz="2800" b="1"/>
              <a:t>Masking</a:t>
            </a:r>
          </a:p>
        </p:txBody>
      </p:sp>
      <p:sp>
        <p:nvSpPr>
          <p:cNvPr id="8" name="TextBox 7">
            <a:extLst>
              <a:ext uri="{FF2B5EF4-FFF2-40B4-BE49-F238E27FC236}">
                <a16:creationId xmlns:a16="http://schemas.microsoft.com/office/drawing/2014/main" id="{F445B308-6314-E858-20FD-BFA2F1064EEE}"/>
              </a:ext>
            </a:extLst>
          </p:cNvPr>
          <p:cNvSpPr txBox="1"/>
          <p:nvPr/>
        </p:nvSpPr>
        <p:spPr>
          <a:xfrm>
            <a:off x="3067200" y="3848452"/>
            <a:ext cx="1313180" cy="584775"/>
          </a:xfrm>
          <a:prstGeom prst="rect">
            <a:avLst/>
          </a:prstGeom>
          <a:noFill/>
        </p:spPr>
        <p:txBody>
          <a:bodyPr wrap="none" rtlCol="0">
            <a:spAutoFit/>
          </a:bodyPr>
          <a:lstStyle/>
          <a:p>
            <a:r>
              <a:rPr lang="en-US" sz="3200" b="1">
                <a:solidFill>
                  <a:schemeClr val="bg1"/>
                </a:solidFill>
              </a:rPr>
              <a:t>NCCs</a:t>
            </a:r>
          </a:p>
        </p:txBody>
      </p:sp>
      <p:sp>
        <p:nvSpPr>
          <p:cNvPr id="9" name="Content Placeholder 2">
            <a:extLst>
              <a:ext uri="{FF2B5EF4-FFF2-40B4-BE49-F238E27FC236}">
                <a16:creationId xmlns:a16="http://schemas.microsoft.com/office/drawing/2014/main" id="{9367620E-5A05-5060-549E-995E06F5CC6E}"/>
              </a:ext>
            </a:extLst>
          </p:cNvPr>
          <p:cNvSpPr>
            <a:spLocks noGrp="1"/>
          </p:cNvSpPr>
          <p:nvPr>
            <p:ph idx="1"/>
          </p:nvPr>
        </p:nvSpPr>
        <p:spPr>
          <a:xfrm>
            <a:off x="6495900" y="1542605"/>
            <a:ext cx="5364480" cy="3219896"/>
          </a:xfrm>
        </p:spPr>
        <p:txBody>
          <a:bodyPr>
            <a:normAutofit/>
          </a:bodyPr>
          <a:lstStyle/>
          <a:p>
            <a:r>
              <a:rPr lang="en-US"/>
              <a:t>Very different approaches to manipulation of awareness</a:t>
            </a:r>
          </a:p>
          <a:p>
            <a:r>
              <a:rPr lang="en-US"/>
              <a:t>Can be performed with same stimuli</a:t>
            </a:r>
          </a:p>
          <a:p>
            <a:r>
              <a:rPr lang="en-US"/>
              <a:t>Can be performed without report</a:t>
            </a:r>
          </a:p>
        </p:txBody>
      </p:sp>
    </p:spTree>
    <p:extLst>
      <p:ext uri="{BB962C8B-B14F-4D97-AF65-F5344CB8AC3E}">
        <p14:creationId xmlns:p14="http://schemas.microsoft.com/office/powerpoint/2010/main" val="2475413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E2FB09-0329-1CD1-EDA6-A78E5C38F08C}"/>
              </a:ext>
            </a:extLst>
          </p:cNvPr>
          <p:cNvSpPr/>
          <p:nvPr/>
        </p:nvSpPr>
        <p:spPr>
          <a:xfrm>
            <a:off x="755293" y="1249475"/>
            <a:ext cx="6993169" cy="40921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4EC9B-5AE5-64F6-ABF9-E3E6F5925700}"/>
              </a:ext>
            </a:extLst>
          </p:cNvPr>
          <p:cNvSpPr>
            <a:spLocks noGrp="1"/>
          </p:cNvSpPr>
          <p:nvPr>
            <p:ph type="title"/>
          </p:nvPr>
        </p:nvSpPr>
        <p:spPr/>
        <p:txBody>
          <a:bodyPr/>
          <a:lstStyle/>
          <a:p>
            <a:pPr algn="ctr"/>
            <a:r>
              <a:rPr lang="en-US" b="1"/>
              <a:t>Backwards Masking</a:t>
            </a:r>
          </a:p>
        </p:txBody>
      </p:sp>
      <p:pic>
        <p:nvPicPr>
          <p:cNvPr id="5" name="Picture 4">
            <a:extLst>
              <a:ext uri="{FF2B5EF4-FFF2-40B4-BE49-F238E27FC236}">
                <a16:creationId xmlns:a16="http://schemas.microsoft.com/office/drawing/2014/main" id="{3672507A-A239-7389-73EE-D91E59E9958F}"/>
              </a:ext>
            </a:extLst>
          </p:cNvPr>
          <p:cNvPicPr>
            <a:picLocks noChangeAspect="1"/>
          </p:cNvPicPr>
          <p:nvPr/>
        </p:nvPicPr>
        <p:blipFill rotWithShape="1">
          <a:blip r:embed="rId2"/>
          <a:srcRect t="-1" b="-1836"/>
          <a:stretch/>
        </p:blipFill>
        <p:spPr>
          <a:xfrm>
            <a:off x="1109243" y="1352570"/>
            <a:ext cx="6285270" cy="3989050"/>
          </a:xfrm>
          <a:prstGeom prst="rect">
            <a:avLst/>
          </a:prstGeom>
        </p:spPr>
      </p:pic>
      <p:sp>
        <p:nvSpPr>
          <p:cNvPr id="8" name="TextBox 7">
            <a:extLst>
              <a:ext uri="{FF2B5EF4-FFF2-40B4-BE49-F238E27FC236}">
                <a16:creationId xmlns:a16="http://schemas.microsoft.com/office/drawing/2014/main" id="{CAE480E0-1092-50D6-7B05-5C43AEC40ABC}"/>
              </a:ext>
            </a:extLst>
          </p:cNvPr>
          <p:cNvSpPr txBox="1"/>
          <p:nvPr/>
        </p:nvSpPr>
        <p:spPr>
          <a:xfrm>
            <a:off x="589810" y="5505430"/>
            <a:ext cx="7209452" cy="1200329"/>
          </a:xfrm>
          <a:prstGeom prst="rect">
            <a:avLst/>
          </a:prstGeom>
          <a:noFill/>
        </p:spPr>
        <p:txBody>
          <a:bodyPr wrap="square">
            <a:spAutoFit/>
          </a:bodyPr>
          <a:lstStyle/>
          <a:p>
            <a:pPr marL="0" marR="0" indent="457200">
              <a:spcBef>
                <a:spcPts val="600"/>
              </a:spcBef>
              <a:spcAft>
                <a:spcPts val="0"/>
              </a:spcAft>
            </a:pPr>
            <a:r>
              <a:rPr lang="en-US" sz="1200" i="1">
                <a:effectLst/>
                <a:latin typeface="Palatino Linotype" panose="02040502050505030304" pitchFamily="18" charset="0"/>
                <a:ea typeface="Cambria" panose="02040503050406030204" pitchFamily="18" charset="0"/>
                <a:cs typeface="Arial" panose="020B0604020202020204" pitchFamily="34" charset="0"/>
              </a:rPr>
              <a:t>Examples of the stimuli and different trial types in the backward masking experiment. Face and house stimuli (or blanks) will be presented for 33ms, followed by a 100ms blank screen and then a 100ms mask (A: visible condition) or a 100ms mask and then a 100ms blank screen (B: invisible condition). On 15% of the trials, a small blue disk will be presented at a random location subtending the same area of the screen as the critical stimuli, and will serve as the task-relevant targets while the faces and houses will remain attended (spatially &amp; temporally) but task-irrelevant. Examples of the face and house stimuli are shown in panel C.</a:t>
            </a:r>
            <a:endParaRPr lang="en-US" sz="1200">
              <a:effectLst/>
              <a:latin typeface="Palatino Linotype" panose="02040502050505030304" pitchFamily="18" charset="0"/>
              <a:ea typeface="Cambria" panose="02040503050406030204" pitchFamily="18" charset="0"/>
              <a:cs typeface="Arial" panose="020B0604020202020204" pitchFamily="34" charset="0"/>
            </a:endParaRPr>
          </a:p>
        </p:txBody>
      </p:sp>
      <p:sp>
        <p:nvSpPr>
          <p:cNvPr id="10" name="Content Placeholder 2">
            <a:extLst>
              <a:ext uri="{FF2B5EF4-FFF2-40B4-BE49-F238E27FC236}">
                <a16:creationId xmlns:a16="http://schemas.microsoft.com/office/drawing/2014/main" id="{AB9B2937-3BB6-458C-DECD-A11733A0DA84}"/>
              </a:ext>
            </a:extLst>
          </p:cNvPr>
          <p:cNvSpPr>
            <a:spLocks noGrp="1"/>
          </p:cNvSpPr>
          <p:nvPr>
            <p:ph idx="1"/>
          </p:nvPr>
        </p:nvSpPr>
        <p:spPr>
          <a:xfrm>
            <a:off x="7857644" y="1249475"/>
            <a:ext cx="4199698" cy="4195481"/>
          </a:xfrm>
        </p:spPr>
        <p:txBody>
          <a:bodyPr>
            <a:normAutofit/>
          </a:bodyPr>
          <a:lstStyle/>
          <a:p>
            <a:r>
              <a:rPr lang="en-US"/>
              <a:t>Main task: in 15% of the trials, participants are instructed to click whether there is a blue circle in the screen.</a:t>
            </a:r>
          </a:p>
          <a:p>
            <a:r>
              <a:rPr lang="en-US"/>
              <a:t>Conditions:</a:t>
            </a:r>
          </a:p>
          <a:p>
            <a:pPr lvl="1"/>
            <a:r>
              <a:rPr lang="en-US"/>
              <a:t>25 </a:t>
            </a:r>
            <a:r>
              <a:rPr lang="en-US" err="1"/>
              <a:t>ms</a:t>
            </a:r>
            <a:r>
              <a:rPr lang="en-US"/>
              <a:t> SOA (invisible)</a:t>
            </a:r>
          </a:p>
          <a:p>
            <a:pPr lvl="1"/>
            <a:r>
              <a:rPr lang="en-US"/>
              <a:t>100 </a:t>
            </a:r>
            <a:r>
              <a:rPr lang="en-US" err="1"/>
              <a:t>ms</a:t>
            </a:r>
            <a:r>
              <a:rPr lang="en-US"/>
              <a:t> SOA (visible)</a:t>
            </a:r>
          </a:p>
          <a:p>
            <a:endParaRPr lang="en-US"/>
          </a:p>
          <a:p>
            <a:r>
              <a:rPr lang="en-US"/>
              <a:t>Phase 1: No-report</a:t>
            </a:r>
          </a:p>
          <a:p>
            <a:r>
              <a:rPr lang="en-US"/>
              <a:t>Phase 2: Report</a:t>
            </a:r>
          </a:p>
        </p:txBody>
      </p:sp>
    </p:spTree>
    <p:extLst>
      <p:ext uri="{BB962C8B-B14F-4D97-AF65-F5344CB8AC3E}">
        <p14:creationId xmlns:p14="http://schemas.microsoft.com/office/powerpoint/2010/main" val="202689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6FC50B-159B-9AFC-C8F4-53699362E1A1}"/>
              </a:ext>
            </a:extLst>
          </p:cNvPr>
          <p:cNvSpPr/>
          <p:nvPr/>
        </p:nvSpPr>
        <p:spPr>
          <a:xfrm>
            <a:off x="224117" y="1455540"/>
            <a:ext cx="6824944" cy="29515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18A38-832E-4AE8-0A13-B7081069121E}"/>
              </a:ext>
            </a:extLst>
          </p:cNvPr>
          <p:cNvSpPr>
            <a:spLocks noGrp="1"/>
          </p:cNvSpPr>
          <p:nvPr>
            <p:ph type="title"/>
          </p:nvPr>
        </p:nvSpPr>
        <p:spPr/>
        <p:txBody>
          <a:bodyPr/>
          <a:lstStyle/>
          <a:p>
            <a:pPr algn="ctr"/>
            <a:r>
              <a:rPr lang="en-US" b="1"/>
              <a:t>Inattentional Blindness</a:t>
            </a:r>
          </a:p>
        </p:txBody>
      </p:sp>
      <p:pic>
        <p:nvPicPr>
          <p:cNvPr id="4" name="Picture 3">
            <a:extLst>
              <a:ext uri="{FF2B5EF4-FFF2-40B4-BE49-F238E27FC236}">
                <a16:creationId xmlns:a16="http://schemas.microsoft.com/office/drawing/2014/main" id="{E16CCFDD-B878-BD0C-5348-CD84C310A5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362160" y="1607472"/>
            <a:ext cx="6298411" cy="258362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9A94DAF-093A-3B5C-FF27-CBFA123C6657}"/>
              </a:ext>
            </a:extLst>
          </p:cNvPr>
          <p:cNvSpPr txBox="1"/>
          <p:nvPr/>
        </p:nvSpPr>
        <p:spPr>
          <a:xfrm>
            <a:off x="561279" y="4559034"/>
            <a:ext cx="6279804" cy="2062103"/>
          </a:xfrm>
          <a:prstGeom prst="rect">
            <a:avLst/>
          </a:prstGeom>
          <a:noFill/>
        </p:spPr>
        <p:txBody>
          <a:bodyPr wrap="square">
            <a:spAutoFit/>
          </a:bodyPr>
          <a:lstStyle/>
          <a:p>
            <a:pPr marL="0" marR="0" indent="457200">
              <a:spcBef>
                <a:spcPts val="600"/>
              </a:spcBef>
              <a:spcAft>
                <a:spcPts val="0"/>
              </a:spcAft>
            </a:pPr>
            <a:r>
              <a:rPr lang="en-US" sz="1600" i="1">
                <a:effectLst/>
                <a:latin typeface="Palatino Linotype" panose="02040502050505030304" pitchFamily="18" charset="0"/>
                <a:ea typeface="Cambria" panose="02040503050406030204" pitchFamily="18" charset="0"/>
                <a:cs typeface="Arial" panose="020B0604020202020204" pitchFamily="34" charset="0"/>
              </a:rPr>
              <a:t>Face/Hose/Noise stimuli will be presented centrally at fixation for 100ms, together with four red/green circles presented in the periphery. In the example shown here, the top right circle is rotated in the face trial, and the bottom left circle is rotated in the noise trial, while the house trial shows an example of the circles oriented the same. In phase 1 and 2 subjects will perform a task on the color-bisected circles and in phase 3 they will discriminate faces/houses/noise. The physical stimuli will remain identical across all three phases.</a:t>
            </a:r>
            <a:endParaRPr lang="en-US" sz="1600">
              <a:effectLst/>
              <a:latin typeface="Palatino Linotype" panose="02040502050505030304" pitchFamily="18" charset="0"/>
              <a:ea typeface="Cambria" panose="02040503050406030204" pitchFamily="18" charset="0"/>
              <a:cs typeface="Arial" panose="020B0604020202020204" pitchFamily="34" charset="0"/>
            </a:endParaRPr>
          </a:p>
        </p:txBody>
      </p:sp>
      <p:sp>
        <p:nvSpPr>
          <p:cNvPr id="8" name="Content Placeholder 2">
            <a:extLst>
              <a:ext uri="{FF2B5EF4-FFF2-40B4-BE49-F238E27FC236}">
                <a16:creationId xmlns:a16="http://schemas.microsoft.com/office/drawing/2014/main" id="{EDA81EBE-ED9A-5936-2EEA-E75D2B0DE187}"/>
              </a:ext>
            </a:extLst>
          </p:cNvPr>
          <p:cNvSpPr>
            <a:spLocks noGrp="1"/>
          </p:cNvSpPr>
          <p:nvPr>
            <p:ph idx="1"/>
          </p:nvPr>
        </p:nvSpPr>
        <p:spPr>
          <a:xfrm>
            <a:off x="7163070" y="1524183"/>
            <a:ext cx="4333566" cy="4195481"/>
          </a:xfrm>
        </p:spPr>
        <p:txBody>
          <a:bodyPr>
            <a:normAutofit/>
          </a:bodyPr>
          <a:lstStyle/>
          <a:p>
            <a:r>
              <a:rPr lang="en-US"/>
              <a:t>Main task: identify whether the circles are or are not facing the same direction</a:t>
            </a:r>
          </a:p>
          <a:p>
            <a:r>
              <a:rPr lang="en-US"/>
              <a:t>In the center, a face , house, or nothing is shown</a:t>
            </a:r>
          </a:p>
          <a:p>
            <a:r>
              <a:rPr lang="en-US"/>
              <a:t>Divided in 3 phases</a:t>
            </a:r>
          </a:p>
          <a:p>
            <a:pPr lvl="1"/>
            <a:r>
              <a:rPr lang="en-US"/>
              <a:t>Phase 1: “Blinded”</a:t>
            </a:r>
          </a:p>
          <a:p>
            <a:pPr lvl="1"/>
            <a:r>
              <a:rPr lang="en-US"/>
              <a:t>Phase 2: Not-blinded</a:t>
            </a:r>
          </a:p>
          <a:p>
            <a:pPr lvl="1"/>
            <a:r>
              <a:rPr lang="en-US"/>
              <a:t>Phase 3: Report</a:t>
            </a:r>
          </a:p>
        </p:txBody>
      </p:sp>
    </p:spTree>
    <p:extLst>
      <p:ext uri="{BB962C8B-B14F-4D97-AF65-F5344CB8AC3E}">
        <p14:creationId xmlns:p14="http://schemas.microsoft.com/office/powerpoint/2010/main" val="7297092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09929af-2d25-45bf-9837-089eb9cfbd01}" enabled="0" method="" siteId="{809929af-2d25-45bf-9837-089eb9cfbd01}" removed="1"/>
</clbl:labelList>
</file>

<file path=docProps/app.xml><?xml version="1.0" encoding="utf-8"?>
<Properties xmlns="http://schemas.openxmlformats.org/officeDocument/2006/extended-properties" xmlns:vt="http://schemas.openxmlformats.org/officeDocument/2006/docPropsVTypes">
  <Template>Ion</Template>
  <TotalTime>0</TotalTime>
  <Words>1783</Words>
  <Application>Microsoft Office PowerPoint</Application>
  <PresentationFormat>Widescreen</PresentationFormat>
  <Paragraphs>234</Paragraphs>
  <Slides>31</Slides>
  <Notes>3</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Century Gothic</vt:lpstr>
      <vt:lpstr>Palatino Linotype</vt:lpstr>
      <vt:lpstr>Wingdings 3</vt:lpstr>
      <vt:lpstr>Ion</vt:lpstr>
      <vt:lpstr>Triangulating Consciousness</vt:lpstr>
      <vt:lpstr>Index</vt:lpstr>
      <vt:lpstr>Introduction: The Neurocorrelates of Consciousness</vt:lpstr>
      <vt:lpstr>Introduction: The Neurocorrelates of Consciousness</vt:lpstr>
      <vt:lpstr>Introduction: The Neurocorrelates of Consciousness</vt:lpstr>
      <vt:lpstr>Targeted Problems</vt:lpstr>
      <vt:lpstr>The Tasks</vt:lpstr>
      <vt:lpstr>Backwards Masking</vt:lpstr>
      <vt:lpstr>Inattentional Blindness</vt:lpstr>
      <vt:lpstr>Dichoptic Color Fusion</vt:lpstr>
      <vt:lpstr>Proposed analysis</vt:lpstr>
      <vt:lpstr>The Pipeline</vt:lpstr>
      <vt:lpstr>Time-Decoding</vt:lpstr>
      <vt:lpstr>Methodology progression</vt:lpstr>
      <vt:lpstr>Methodology progression</vt:lpstr>
      <vt:lpstr>Methodology progression</vt:lpstr>
      <vt:lpstr>Current pilot results</vt:lpstr>
      <vt:lpstr>Current pilot results</vt:lpstr>
      <vt:lpstr>Current pilot results</vt:lpstr>
      <vt:lpstr>Current pilot results</vt:lpstr>
      <vt:lpstr>Discussion</vt:lpstr>
      <vt:lpstr>Next steps</vt:lpstr>
      <vt:lpstr>Suggestions, Comments, Questions?</vt:lpstr>
      <vt:lpstr>Acknowledgements</vt:lpstr>
      <vt:lpstr>PowerPoint Presentation</vt:lpstr>
      <vt:lpstr>Candidates to NCCs?</vt:lpstr>
      <vt:lpstr>Late Positivity or P3B</vt:lpstr>
      <vt:lpstr>Perceptual Awareness Negativity</vt:lpstr>
      <vt:lpstr>Current pilot results</vt:lpstr>
      <vt:lpstr>Current pilot results</vt:lpstr>
      <vt:lpstr>Current pilot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Triangulation Meeting</dc:title>
  <dc:creator>Ugo Bruzadin Nunes</dc:creator>
  <cp:lastModifiedBy>Bruzadin Nunes, Ugo</cp:lastModifiedBy>
  <cp:revision>2</cp:revision>
  <dcterms:created xsi:type="dcterms:W3CDTF">2023-12-05T03:14:37Z</dcterms:created>
  <dcterms:modified xsi:type="dcterms:W3CDTF">2024-07-03T18:34:21Z</dcterms:modified>
</cp:coreProperties>
</file>